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7" r:id="rId4"/>
  </p:sldMasterIdLst>
  <p:notesMasterIdLst>
    <p:notesMasterId r:id="rId21"/>
  </p:notesMasterIdLst>
  <p:handoutMasterIdLst>
    <p:handoutMasterId r:id="rId22"/>
  </p:handoutMasterIdLst>
  <p:sldIdLst>
    <p:sldId id="292" r:id="rId5"/>
    <p:sldId id="294" r:id="rId6"/>
    <p:sldId id="291" r:id="rId7"/>
    <p:sldId id="303" r:id="rId8"/>
    <p:sldId id="302" r:id="rId9"/>
    <p:sldId id="310" r:id="rId10"/>
    <p:sldId id="308" r:id="rId11"/>
    <p:sldId id="305" r:id="rId12"/>
    <p:sldId id="300" r:id="rId13"/>
    <p:sldId id="298" r:id="rId14"/>
    <p:sldId id="307" r:id="rId15"/>
    <p:sldId id="301" r:id="rId16"/>
    <p:sldId id="309" r:id="rId17"/>
    <p:sldId id="297" r:id="rId18"/>
    <p:sldId id="306" r:id="rId19"/>
    <p:sldId id="293" r:id="rId20"/>
  </p:sldIdLst>
  <p:sldSz cx="12192000" cy="6858000"/>
  <p:notesSz cx="6858000" cy="9144000"/>
  <p:defaultTextStyle>
    <a:defPPr rtl="0">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99"/>
    <a:srgbClr val="FFCCCC"/>
    <a:srgbClr val="FFCCFF"/>
    <a:srgbClr val="E98B0D"/>
    <a:srgbClr val="1E5082"/>
    <a:srgbClr val="F3E068"/>
    <a:srgbClr val="0037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7368" autoAdjust="0"/>
  </p:normalViewPr>
  <p:slideViewPr>
    <p:cSldViewPr snapToGrid="0">
      <p:cViewPr varScale="1">
        <p:scale>
          <a:sx n="107" d="100"/>
          <a:sy n="107" d="100"/>
        </p:scale>
        <p:origin x="696" y="114"/>
      </p:cViewPr>
      <p:guideLst>
        <p:guide orient="horz" pos="2160"/>
        <p:guide pos="3840"/>
      </p:guideLst>
    </p:cSldViewPr>
  </p:slideViewPr>
  <p:notesTextViewPr>
    <p:cViewPr>
      <p:scale>
        <a:sx n="1" d="1"/>
        <a:sy n="1" d="1"/>
      </p:scale>
      <p:origin x="0" y="0"/>
    </p:cViewPr>
  </p:notesTextViewPr>
  <p:notesViewPr>
    <p:cSldViewPr snapToGrid="0">
      <p:cViewPr varScale="1">
        <p:scale>
          <a:sx n="89" d="100"/>
          <a:sy n="89" d="100"/>
        </p:scale>
        <p:origin x="3798"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623AA0E9-8CD0-4A6E-A65E-A06028B83FE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it-IT" dirty="0"/>
          </a:p>
        </p:txBody>
      </p:sp>
      <p:sp>
        <p:nvSpPr>
          <p:cNvPr id="3" name="Segnaposto data 2">
            <a:extLst>
              <a:ext uri="{FF2B5EF4-FFF2-40B4-BE49-F238E27FC236}">
                <a16:creationId xmlns:a16="http://schemas.microsoft.com/office/drawing/2014/main" id="{D5E2408B-C9AB-4665-AC99-B057BD0A43D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36FC0A7B-6666-4F41-AD03-C74B76B10001}" type="datetime1">
              <a:rPr lang="it-IT" smtClean="0"/>
              <a:t>10/05/2024</a:t>
            </a:fld>
            <a:endParaRPr lang="it-IT" dirty="0"/>
          </a:p>
        </p:txBody>
      </p:sp>
      <p:sp>
        <p:nvSpPr>
          <p:cNvPr id="4" name="Segnaposto piè di pagina 3">
            <a:extLst>
              <a:ext uri="{FF2B5EF4-FFF2-40B4-BE49-F238E27FC236}">
                <a16:creationId xmlns:a16="http://schemas.microsoft.com/office/drawing/2014/main" id="{8CD1B215-531B-4869-BD98-BD3B1390B1C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it-IT" dirty="0"/>
          </a:p>
        </p:txBody>
      </p:sp>
      <p:sp>
        <p:nvSpPr>
          <p:cNvPr id="5" name="Segnaposto numero diapositiva 4">
            <a:extLst>
              <a:ext uri="{FF2B5EF4-FFF2-40B4-BE49-F238E27FC236}">
                <a16:creationId xmlns:a16="http://schemas.microsoft.com/office/drawing/2014/main" id="{60B53F21-4D67-455D-8074-E9E6EC26FAC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952858E0-3D38-47B7-97D4-4FE08D90D359}" type="slidenum">
              <a:rPr lang="it-IT" smtClean="0"/>
              <a:t>‹N›</a:t>
            </a:fld>
            <a:endParaRPr lang="it-IT" dirty="0"/>
          </a:p>
        </p:txBody>
      </p:sp>
    </p:spTree>
    <p:extLst>
      <p:ext uri="{BB962C8B-B14F-4D97-AF65-F5344CB8AC3E}">
        <p14:creationId xmlns:p14="http://schemas.microsoft.com/office/powerpoint/2010/main" val="28214433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it-IT" noProof="0" dirty="0"/>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0E367B-2E0B-461C-8280-86016408BD7C}" type="datetime1">
              <a:rPr lang="it-IT" smtClean="0"/>
              <a:pPr/>
              <a:t>10/05/2024</a:t>
            </a:fld>
            <a:endParaRPr lang="it-IT" dirty="0"/>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it-IT" noProof="0" dirty="0"/>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it-IT" noProof="0" dirty="0"/>
              <a:t>Fare clic per modificare gli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it-IT" noProof="0" dirty="0"/>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284ECAD9-32EE-4091-BDA5-6BD15ACC5E58}" type="slidenum">
              <a:rPr lang="it-IT" noProof="0" smtClean="0"/>
              <a:t>‹N›</a:t>
            </a:fld>
            <a:endParaRPr lang="it-IT" noProof="0" dirty="0"/>
          </a:p>
        </p:txBody>
      </p:sp>
    </p:spTree>
    <p:extLst>
      <p:ext uri="{BB962C8B-B14F-4D97-AF65-F5344CB8AC3E}">
        <p14:creationId xmlns:p14="http://schemas.microsoft.com/office/powerpoint/2010/main" val="1106618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rtl="0"/>
            <a:fld id="{284ECAD9-32EE-4091-BDA5-6BD15ACC5E58}" type="slidenum">
              <a:rPr lang="it-IT" noProof="0" smtClean="0"/>
              <a:t>2</a:t>
            </a:fld>
            <a:endParaRPr lang="it-IT" noProof="0" dirty="0"/>
          </a:p>
        </p:txBody>
      </p:sp>
    </p:spTree>
    <p:extLst>
      <p:ext uri="{BB962C8B-B14F-4D97-AF65-F5344CB8AC3E}">
        <p14:creationId xmlns:p14="http://schemas.microsoft.com/office/powerpoint/2010/main" val="7734852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a titolo">
    <p:spTree>
      <p:nvGrpSpPr>
        <p:cNvPr id="1" name=""/>
        <p:cNvGrpSpPr/>
        <p:nvPr/>
      </p:nvGrpSpPr>
      <p:grpSpPr>
        <a:xfrm>
          <a:off x="0" y="0"/>
          <a:ext cx="0" cy="0"/>
          <a:chOff x="0" y="0"/>
          <a:chExt cx="0" cy="0"/>
        </a:xfrm>
      </p:grpSpPr>
      <p:sp>
        <p:nvSpPr>
          <p:cNvPr id="11" name="Segnaposto immagine 9">
            <a:extLst>
              <a:ext uri="{FF2B5EF4-FFF2-40B4-BE49-F238E27FC236}">
                <a16:creationId xmlns:a16="http://schemas.microsoft.com/office/drawing/2014/main" id="{D1D313A2-A4D4-40DF-A0C2-C29F64168525}"/>
              </a:ext>
            </a:extLst>
          </p:cNvPr>
          <p:cNvSpPr>
            <a:spLocks noGrp="1"/>
          </p:cNvSpPr>
          <p:nvPr>
            <p:ph type="pic" sz="quarter" idx="13"/>
          </p:nvPr>
        </p:nvSpPr>
        <p:spPr>
          <a:xfrm>
            <a:off x="0" y="0"/>
            <a:ext cx="12192000" cy="6858000"/>
          </a:xfrm>
        </p:spPr>
        <p:txBody>
          <a:bodyPr rtlCol="0"/>
          <a:lstStyle/>
          <a:p>
            <a:pPr rtl="0"/>
            <a:r>
              <a:rPr lang="it-IT" noProof="0"/>
              <a:t>Fare clic sull'icona per inserire un'immagine</a:t>
            </a:r>
            <a:endParaRPr lang="it-IT" noProof="0" dirty="0"/>
          </a:p>
        </p:txBody>
      </p:sp>
      <p:sp>
        <p:nvSpPr>
          <p:cNvPr id="4" name="Segnaposto data 3">
            <a:extLst>
              <a:ext uri="{FF2B5EF4-FFF2-40B4-BE49-F238E27FC236}">
                <a16:creationId xmlns:a16="http://schemas.microsoft.com/office/drawing/2014/main" id="{9925CCF1-92C0-4AF3-BFAF-4921631915AB}"/>
              </a:ext>
            </a:extLst>
          </p:cNvPr>
          <p:cNvSpPr>
            <a:spLocks noGrp="1"/>
          </p:cNvSpPr>
          <p:nvPr>
            <p:ph type="dt" sz="half" idx="10"/>
          </p:nvPr>
        </p:nvSpPr>
        <p:spPr/>
        <p:txBody>
          <a:bodyPr rtlCol="0"/>
          <a:lstStyle/>
          <a:p>
            <a:pPr rtl="0"/>
            <a:fld id="{54DB44FF-F9B4-4E5D-9888-DD07079D4562}" type="datetime1">
              <a:rPr lang="it-IT" noProof="0" smtClean="0"/>
              <a:t>10/05/2024</a:t>
            </a:fld>
            <a:endParaRPr lang="it-IT" noProof="0" dirty="0"/>
          </a:p>
        </p:txBody>
      </p:sp>
      <p:sp>
        <p:nvSpPr>
          <p:cNvPr id="5" name="Segnaposto piè di pagina 4">
            <a:extLst>
              <a:ext uri="{FF2B5EF4-FFF2-40B4-BE49-F238E27FC236}">
                <a16:creationId xmlns:a16="http://schemas.microsoft.com/office/drawing/2014/main" id="{051A78A9-3DFF-4937-A9F2-5D8CF495F367}"/>
              </a:ext>
            </a:extLst>
          </p:cNvPr>
          <p:cNvSpPr>
            <a:spLocks noGrp="1"/>
          </p:cNvSpPr>
          <p:nvPr>
            <p:ph type="ftr" sz="quarter" idx="11"/>
          </p:nvPr>
        </p:nvSpPr>
        <p:spPr/>
        <p:txBody>
          <a:bodyPr rtlCol="0"/>
          <a:lstStyle/>
          <a:p>
            <a:pPr rtl="0"/>
            <a:r>
              <a:rPr lang="it-IT" noProof="0" dirty="0"/>
              <a:t>Piè di pagina</a:t>
            </a:r>
          </a:p>
        </p:txBody>
      </p:sp>
      <p:sp>
        <p:nvSpPr>
          <p:cNvPr id="6" name="Segnaposto numero diapositiva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3" name="Sottotitolo 2"/>
          <p:cNvSpPr>
            <a:spLocks noGrp="1"/>
          </p:cNvSpPr>
          <p:nvPr>
            <p:ph type="subTitle" idx="1"/>
          </p:nvPr>
        </p:nvSpPr>
        <p:spPr>
          <a:xfrm>
            <a:off x="1212850" y="4508500"/>
            <a:ext cx="5118100" cy="1279652"/>
          </a:xfrm>
        </p:spPr>
        <p:txBody>
          <a:bodyPr lIns="91440" rIns="91440" rtlCol="0">
            <a:normAutofit/>
          </a:bodyPr>
          <a:lstStyle>
            <a:lvl1pPr marL="0" indent="0" algn="l">
              <a:buNone/>
              <a:defRPr sz="2400" cap="all" spc="200" baseline="0">
                <a:solidFill>
                  <a:schemeClr val="bg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it-IT" noProof="0"/>
              <a:t>Fare clic per modificare lo stile del sottotitolo dello schema</a:t>
            </a:r>
            <a:endParaRPr lang="it-IT" noProof="0" dirty="0"/>
          </a:p>
        </p:txBody>
      </p:sp>
      <p:sp>
        <p:nvSpPr>
          <p:cNvPr id="2" name="Titolo 1"/>
          <p:cNvSpPr>
            <a:spLocks noGrp="1"/>
          </p:cNvSpPr>
          <p:nvPr>
            <p:ph type="ctrTitle"/>
          </p:nvPr>
        </p:nvSpPr>
        <p:spPr>
          <a:xfrm>
            <a:off x="1212850" y="2057400"/>
            <a:ext cx="5118100" cy="1929066"/>
          </a:xfrm>
        </p:spPr>
        <p:txBody>
          <a:bodyPr rtlCol="0" anchor="b">
            <a:noAutofit/>
          </a:bodyPr>
          <a:lstStyle>
            <a:lvl1pPr algn="l">
              <a:lnSpc>
                <a:spcPct val="90000"/>
              </a:lnSpc>
              <a:defRPr sz="5400" b="1" spc="-50" baseline="0">
                <a:solidFill>
                  <a:schemeClr val="bg1"/>
                </a:solidFill>
                <a:latin typeface="+mn-lt"/>
              </a:defRPr>
            </a:lvl1pPr>
          </a:lstStyle>
          <a:p>
            <a:pPr rtl="0"/>
            <a:r>
              <a:rPr lang="it-IT" noProof="0"/>
              <a:t>Fare clic per modificare lo stile del titolo dello schema</a:t>
            </a:r>
            <a:endParaRPr lang="it-IT" noProof="0" dirty="0"/>
          </a:p>
        </p:txBody>
      </p:sp>
    </p:spTree>
    <p:extLst>
      <p:ext uri="{BB962C8B-B14F-4D97-AF65-F5344CB8AC3E}">
        <p14:creationId xmlns:p14="http://schemas.microsoft.com/office/powerpoint/2010/main" val="672700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title"/>
          </p:nvPr>
        </p:nvSpPr>
        <p:spPr>
          <a:xfrm>
            <a:off x="1092200" y="786383"/>
            <a:ext cx="3068833" cy="2093975"/>
          </a:xfrm>
        </p:spPr>
        <p:txBody>
          <a:bodyPr rtlCol="0" anchor="b">
            <a:normAutofit/>
          </a:bodyPr>
          <a:lstStyle>
            <a:lvl1pPr>
              <a:lnSpc>
                <a:spcPct val="90000"/>
              </a:lnSpc>
              <a:defRPr sz="3600" b="0">
                <a:solidFill>
                  <a:srgbClr val="FFFFFF"/>
                </a:solidFill>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5458984" y="812800"/>
            <a:ext cx="5713841" cy="4868609"/>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4" name="Segnaposto testo 3"/>
          <p:cNvSpPr>
            <a:spLocks noGrp="1"/>
          </p:cNvSpPr>
          <p:nvPr>
            <p:ph type="body" sz="half" idx="2" hasCustomPrompt="1"/>
          </p:nvPr>
        </p:nvSpPr>
        <p:spPr>
          <a:xfrm>
            <a:off x="1092200" y="3043050"/>
            <a:ext cx="3068832" cy="2638359"/>
          </a:xfrm>
        </p:spPr>
        <p:txBody>
          <a:bodyPr lIns="91440" rIns="91440" rtlCol="0">
            <a:normAutofit/>
          </a:bodyPr>
          <a:lstStyle>
            <a:lvl1pPr marL="0" indent="0" rtl="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dirty="0"/>
              <a:t>Fare clic per modificare gli stili del testo dello schema</a:t>
            </a:r>
          </a:p>
        </p:txBody>
      </p:sp>
      <p:sp>
        <p:nvSpPr>
          <p:cNvPr id="9" name="Rettangolo 8">
            <a:extLst>
              <a:ext uri="{FF2B5EF4-FFF2-40B4-BE49-F238E27FC236}">
                <a16:creationId xmlns:a16="http://schemas.microsoft.com/office/drawing/2014/main" id="{4DC51BA7-A5A7-4A7F-A707-DBBDEA7705F3}"/>
              </a:ext>
            </a:extLst>
          </p:cNvPr>
          <p:cNvSpPr/>
          <p:nvPr userDrawn="1"/>
        </p:nvSpPr>
        <p:spPr>
          <a:xfrm>
            <a:off x="0" y="1397000"/>
            <a:ext cx="1036320" cy="13294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1" name="Rettangolo 10">
            <a:extLst>
              <a:ext uri="{FF2B5EF4-FFF2-40B4-BE49-F238E27FC236}">
                <a16:creationId xmlns:a16="http://schemas.microsoft.com/office/drawing/2014/main" id="{D23174BA-29D0-4C1A-95C9-5A86FD25E47A}"/>
              </a:ext>
            </a:extLst>
          </p:cNvPr>
          <p:cNvSpPr/>
          <p:nvPr userDrawn="1"/>
        </p:nvSpPr>
        <p:spPr>
          <a:xfrm>
            <a:off x="5458983" y="624142"/>
            <a:ext cx="571384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09251FC1-1A75-47DA-9A6E-B43CF6E86A62}" type="datetime1">
              <a:rPr lang="it-IT" noProof="0" smtClean="0"/>
              <a:t>10/05/2024</a:t>
            </a:fld>
            <a:endParaRPr lang="it-IT" noProof="0" dirty="0"/>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cxnSp>
        <p:nvCxnSpPr>
          <p:cNvPr id="15" name="Connecteur droit 19">
            <a:extLst>
              <a:ext uri="{FF2B5EF4-FFF2-40B4-BE49-F238E27FC236}">
                <a16:creationId xmlns:a16="http://schemas.microsoft.com/office/drawing/2014/main" id="{D84C14C5-D99C-45CD-8001-AC745F4FB49B}"/>
              </a:ext>
            </a:extLst>
          </p:cNvPr>
          <p:cNvCxnSpPr>
            <a:cxnSpLocks/>
          </p:cNvCxnSpPr>
          <p:nvPr userDrawn="1"/>
        </p:nvCxnSpPr>
        <p:spPr>
          <a:xfrm flipH="1">
            <a:off x="1092200" y="6446838"/>
            <a:ext cx="164343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Connecteur droit 19">
            <a:extLst>
              <a:ext uri="{FF2B5EF4-FFF2-40B4-BE49-F238E27FC236}">
                <a16:creationId xmlns:a16="http://schemas.microsoft.com/office/drawing/2014/main" id="{019842DD-D0AB-4E35-9AB2-7DBB6E266120}"/>
              </a:ext>
            </a:extLst>
          </p:cNvPr>
          <p:cNvCxnSpPr>
            <a:cxnSpLocks/>
          </p:cNvCxnSpPr>
          <p:nvPr userDrawn="1"/>
        </p:nvCxnSpPr>
        <p:spPr>
          <a:xfrm flipH="1">
            <a:off x="8420100" y="6429376"/>
            <a:ext cx="100046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7" name="Connecteur droit 19">
            <a:extLst>
              <a:ext uri="{FF2B5EF4-FFF2-40B4-BE49-F238E27FC236}">
                <a16:creationId xmlns:a16="http://schemas.microsoft.com/office/drawing/2014/main" id="{832851A7-B301-4616-9843-9A0D06646DFD}"/>
              </a:ext>
            </a:extLst>
          </p:cNvPr>
          <p:cNvCxnSpPr>
            <a:cxnSpLocks/>
          </p:cNvCxnSpPr>
          <p:nvPr userDrawn="1"/>
        </p:nvCxnSpPr>
        <p:spPr>
          <a:xfrm flipH="1" flipV="1">
            <a:off x="10765675" y="6446838"/>
            <a:ext cx="407258" cy="635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5" name="Segnaposto piè di pagina 2">
            <a:extLst>
              <a:ext uri="{FF2B5EF4-FFF2-40B4-BE49-F238E27FC236}">
                <a16:creationId xmlns:a16="http://schemas.microsoft.com/office/drawing/2014/main" id="{82E39F50-459D-C3E1-C6CC-EA208D50E4FE}"/>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2889208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354D8B55-9EA8-4B81-8E84-9B93B0A27559}"/>
              </a:ext>
            </a:extLst>
          </p:cNvPr>
          <p:cNvSpPr>
            <a:spLocks noGrp="1"/>
          </p:cNvSpPr>
          <p:nvPr>
            <p:ph type="dt" sz="half" idx="10"/>
          </p:nvPr>
        </p:nvSpPr>
        <p:spPr/>
        <p:txBody>
          <a:bodyPr rtlCol="0"/>
          <a:lstStyle/>
          <a:p>
            <a:pPr rtl="0"/>
            <a:fld id="{B74319CE-E5CF-4FF9-86AE-7437B4FD3174}" type="datetime1">
              <a:rPr lang="it-IT" noProof="0" smtClean="0"/>
              <a:t>10/05/2024</a:t>
            </a:fld>
            <a:endParaRPr lang="it-IT" noProof="0" dirty="0"/>
          </a:p>
        </p:txBody>
      </p:sp>
      <p:sp>
        <p:nvSpPr>
          <p:cNvPr id="9" name="Segnaposto numero diapositiva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4" name="Segnaposto piè di pagina 2">
            <a:extLst>
              <a:ext uri="{FF2B5EF4-FFF2-40B4-BE49-F238E27FC236}">
                <a16:creationId xmlns:a16="http://schemas.microsoft.com/office/drawing/2014/main" id="{DC7E41FD-853D-F717-1775-E30235610CE8}"/>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12650827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egnaposto contenuto 2"/>
          <p:cNvSpPr>
            <a:spLocks noGrp="1"/>
          </p:cNvSpPr>
          <p:nvPr>
            <p:ph idx="1"/>
          </p:nvPr>
        </p:nvSpPr>
        <p:spPr>
          <a:xfrm>
            <a:off x="5458984" y="497808"/>
            <a:ext cx="5713841" cy="4868609"/>
          </a:xfrm>
        </p:spPr>
        <p:txBody>
          <a:bodyPr rtlCol="0" anchor="ct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9" name="Rettangolo 8">
            <a:extLst>
              <a:ext uri="{FF2B5EF4-FFF2-40B4-BE49-F238E27FC236}">
                <a16:creationId xmlns:a16="http://schemas.microsoft.com/office/drawing/2014/main" id="{4DC51BA7-A5A7-4A7F-A707-DBBDEA7705F3}"/>
              </a:ext>
            </a:extLst>
          </p:cNvPr>
          <p:cNvSpPr/>
          <p:nvPr userDrawn="1"/>
        </p:nvSpPr>
        <p:spPr>
          <a:xfrm>
            <a:off x="0" y="2003424"/>
            <a:ext cx="1036320" cy="18573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1" name="Rettangolo 10">
            <a:extLst>
              <a:ext uri="{FF2B5EF4-FFF2-40B4-BE49-F238E27FC236}">
                <a16:creationId xmlns:a16="http://schemas.microsoft.com/office/drawing/2014/main" id="{D23174BA-29D0-4C1A-95C9-5A86FD25E47A}"/>
              </a:ext>
            </a:extLst>
          </p:cNvPr>
          <p:cNvSpPr/>
          <p:nvPr userDrawn="1"/>
        </p:nvSpPr>
        <p:spPr>
          <a:xfrm>
            <a:off x="5458983" y="377398"/>
            <a:ext cx="571384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82620384-FC06-4245-8A4E-BD9C5C3038C1}" type="datetime1">
              <a:rPr lang="it-IT" noProof="0" smtClean="0"/>
              <a:t>10/05/2024</a:t>
            </a:fld>
            <a:endParaRPr lang="it-IT" noProof="0" dirty="0"/>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5" name="Rettangolo 4">
            <a:extLst>
              <a:ext uri="{FF2B5EF4-FFF2-40B4-BE49-F238E27FC236}">
                <a16:creationId xmlns:a16="http://schemas.microsoft.com/office/drawing/2014/main" id="{6BC7DA98-7B92-4F45-80F8-1AEF72A601CF}"/>
              </a:ext>
            </a:extLst>
          </p:cNvPr>
          <p:cNvSpPr/>
          <p:nvPr userDrawn="1"/>
        </p:nvSpPr>
        <p:spPr>
          <a:xfrm>
            <a:off x="1078230" y="2003423"/>
            <a:ext cx="3576082" cy="185737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2" name="Titolo 1"/>
          <p:cNvSpPr>
            <a:spLocks noGrp="1"/>
          </p:cNvSpPr>
          <p:nvPr>
            <p:ph type="title"/>
          </p:nvPr>
        </p:nvSpPr>
        <p:spPr>
          <a:xfrm>
            <a:off x="1092200" y="1885125"/>
            <a:ext cx="3314700" cy="2093975"/>
          </a:xfrm>
        </p:spPr>
        <p:txBody>
          <a:bodyPr rtlCol="0" anchor="ctr">
            <a:normAutofit/>
          </a:bodyPr>
          <a:lstStyle>
            <a:lvl1pPr>
              <a:lnSpc>
                <a:spcPct val="90000"/>
              </a:lnSpc>
              <a:defRPr sz="4400" b="1">
                <a:solidFill>
                  <a:srgbClr val="FFFFFF"/>
                </a:solidFill>
                <a:latin typeface="+mn-lt"/>
              </a:defRPr>
            </a:lvl1pPr>
          </a:lstStyle>
          <a:p>
            <a:pPr rtl="0"/>
            <a:r>
              <a:rPr lang="it-IT" noProof="0"/>
              <a:t>Fare clic per modificare lo stile del titolo dello schema</a:t>
            </a:r>
            <a:endParaRPr lang="it-IT" noProof="0" dirty="0"/>
          </a:p>
        </p:txBody>
      </p:sp>
      <p:sp>
        <p:nvSpPr>
          <p:cNvPr id="18" name="Rettangolo 17">
            <a:extLst>
              <a:ext uri="{FF2B5EF4-FFF2-40B4-BE49-F238E27FC236}">
                <a16:creationId xmlns:a16="http://schemas.microsoft.com/office/drawing/2014/main" id="{DF96815B-4256-4CE0-9FCF-3A2967CF5792}"/>
              </a:ext>
            </a:extLst>
          </p:cNvPr>
          <p:cNvSpPr/>
          <p:nvPr userDrawn="1"/>
        </p:nvSpPr>
        <p:spPr>
          <a:xfrm>
            <a:off x="1092200" y="993775"/>
            <a:ext cx="1036320" cy="936626"/>
          </a:xfrm>
          <a:prstGeom prst="rect">
            <a:avLst/>
          </a:prstGeom>
          <a:solidFill>
            <a:schemeClr val="tx2">
              <a:lumMod val="20000"/>
              <a:lumOff val="80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4" name="Segnaposto piè di pagina 2">
            <a:extLst>
              <a:ext uri="{FF2B5EF4-FFF2-40B4-BE49-F238E27FC236}">
                <a16:creationId xmlns:a16="http://schemas.microsoft.com/office/drawing/2014/main" id="{DB5FC7EB-9809-9909-8D31-7667D27CFE29}"/>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11812829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Contenuto con didascalia">
    <p:spTree>
      <p:nvGrpSpPr>
        <p:cNvPr id="1" name=""/>
        <p:cNvGrpSpPr/>
        <p:nvPr/>
      </p:nvGrpSpPr>
      <p:grpSpPr>
        <a:xfrm>
          <a:off x="0" y="0"/>
          <a:ext cx="0" cy="0"/>
          <a:chOff x="0" y="0"/>
          <a:chExt cx="0" cy="0"/>
        </a:xfrm>
      </p:grpSpPr>
      <p:sp>
        <p:nvSpPr>
          <p:cNvPr id="18" name="Segnaposto immagine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4654296" cy="5864225"/>
          </a:xfrm>
        </p:spPr>
        <p:txBody>
          <a:bodyPr rtlCol="0"/>
          <a:lstStyle>
            <a:lvl1pPr>
              <a:defRPr>
                <a:solidFill>
                  <a:schemeClr val="bg1"/>
                </a:solidFill>
              </a:defRPr>
            </a:lvl1pPr>
          </a:lstStyle>
          <a:p>
            <a:pPr rtl="0"/>
            <a:r>
              <a:rPr lang="it-IT" noProof="0"/>
              <a:t>Fare clic sull'icona per inserire un'immagine</a:t>
            </a:r>
            <a:endParaRPr lang="it-IT" noProof="0" dirty="0"/>
          </a:p>
        </p:txBody>
      </p:sp>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3" name="Segnaposto contenuto 2"/>
          <p:cNvSpPr>
            <a:spLocks noGrp="1"/>
          </p:cNvSpPr>
          <p:nvPr>
            <p:ph idx="1"/>
          </p:nvPr>
        </p:nvSpPr>
        <p:spPr>
          <a:xfrm>
            <a:off x="5458984" y="497808"/>
            <a:ext cx="5713841" cy="4868609"/>
          </a:xfrm>
        </p:spPr>
        <p:txBody>
          <a:bodyPr rtlCol="0" anchor="ct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0997CAA8-247F-493B-9041-1EB41C0713A1}" type="datetime1">
              <a:rPr lang="it-IT" noProof="0" smtClean="0"/>
              <a:t>10/05/2024</a:t>
            </a:fld>
            <a:endParaRPr lang="it-IT" noProof="0" dirty="0"/>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2" name="Titolo 1"/>
          <p:cNvSpPr>
            <a:spLocks noGrp="1"/>
          </p:cNvSpPr>
          <p:nvPr>
            <p:ph type="title"/>
          </p:nvPr>
        </p:nvSpPr>
        <p:spPr>
          <a:xfrm>
            <a:off x="1092200" y="1885125"/>
            <a:ext cx="3068833" cy="2093975"/>
          </a:xfrm>
        </p:spPr>
        <p:txBody>
          <a:bodyPr rtlCol="0" anchor="ctr">
            <a:normAutofit/>
          </a:bodyPr>
          <a:lstStyle>
            <a:lvl1pPr>
              <a:lnSpc>
                <a:spcPct val="90000"/>
              </a:lnSpc>
              <a:defRPr sz="4400" b="1" i="0">
                <a:solidFill>
                  <a:srgbClr val="FFFFFF"/>
                </a:solidFill>
                <a:latin typeface="+mn-lt"/>
              </a:defRPr>
            </a:lvl1pPr>
          </a:lstStyle>
          <a:p>
            <a:pPr rtl="0"/>
            <a:r>
              <a:rPr lang="it-IT" noProof="0"/>
              <a:t>Fare clic per modificare lo stile del titolo dello schema</a:t>
            </a:r>
            <a:endParaRPr lang="it-IT" noProof="0" dirty="0"/>
          </a:p>
        </p:txBody>
      </p:sp>
      <p:sp>
        <p:nvSpPr>
          <p:cNvPr id="4" name="Segnaposto piè di pagina 2">
            <a:extLst>
              <a:ext uri="{FF2B5EF4-FFF2-40B4-BE49-F238E27FC236}">
                <a16:creationId xmlns:a16="http://schemas.microsoft.com/office/drawing/2014/main" id="{F1E388EF-366D-885A-CF06-6BEFE9E1E7F6}"/>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39543055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6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2" name="Titolo 1"/>
          <p:cNvSpPr>
            <a:spLocks noGrp="1"/>
          </p:cNvSpPr>
          <p:nvPr>
            <p:ph type="title"/>
          </p:nvPr>
        </p:nvSpPr>
        <p:spPr>
          <a:xfrm>
            <a:off x="4984722" y="548355"/>
            <a:ext cx="6054846" cy="634336"/>
          </a:xfrm>
        </p:spPr>
        <p:txBody>
          <a:bodyPr rtlCol="0" anchor="ctr">
            <a:noAutofit/>
          </a:bodyPr>
          <a:lstStyle>
            <a:lvl1pPr>
              <a:lnSpc>
                <a:spcPct val="90000"/>
              </a:lnSpc>
              <a:defRPr sz="3600" b="1" i="0">
                <a:solidFill>
                  <a:srgbClr val="FFFFFF"/>
                </a:solidFill>
                <a:latin typeface="+mn-lt"/>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5100833" y="1611313"/>
            <a:ext cx="6072099" cy="3755104"/>
          </a:xfrm>
        </p:spPr>
        <p:txBody>
          <a:bodyPr rtlCol="0" anchor="t">
            <a:normAutofit/>
          </a:bodyPr>
          <a:lstStyle>
            <a:lvl1pPr>
              <a:defRPr sz="2400"/>
            </a:lvl1pPr>
            <a:lvl2pPr>
              <a:defRPr sz="2000"/>
            </a:lvl2pPr>
            <a:lvl3pPr>
              <a:defRPr sz="1600"/>
            </a:lvl3pPr>
            <a:lvl4pPr>
              <a:defRPr sz="1600"/>
            </a:lvl4pPr>
            <a:lvl5pPr>
              <a:defRPr sz="16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ADCFC264-2C41-457A-9103-DFF5BC066DDD}" type="datetime1">
              <a:rPr lang="it-IT" noProof="0" smtClean="0"/>
              <a:t>10/05/2024</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8" name="Segnaposto immagine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4654296" cy="5864225"/>
          </a:xfrm>
        </p:spPr>
        <p:txBody>
          <a:bodyPr rtlCol="0"/>
          <a:lstStyle>
            <a:lvl1pPr>
              <a:defRPr>
                <a:solidFill>
                  <a:schemeClr val="tx1">
                    <a:lumMod val="75000"/>
                    <a:lumOff val="25000"/>
                  </a:schemeClr>
                </a:solidFill>
              </a:defRPr>
            </a:lvl1pPr>
          </a:lstStyle>
          <a:p>
            <a:pPr rtl="0"/>
            <a:r>
              <a:rPr lang="it-IT" noProof="0"/>
              <a:t>Fare clic sull'icona per inserire un'immagine</a:t>
            </a:r>
            <a:endParaRPr lang="it-IT" noProof="0" dirty="0"/>
          </a:p>
        </p:txBody>
      </p:sp>
    </p:spTree>
    <p:extLst>
      <p:ext uri="{BB962C8B-B14F-4D97-AF65-F5344CB8AC3E}">
        <p14:creationId xmlns:p14="http://schemas.microsoft.com/office/powerpoint/2010/main" val="17510465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7_Contenuto con didascalia">
    <p:spTree>
      <p:nvGrpSpPr>
        <p:cNvPr id="1" name=""/>
        <p:cNvGrpSpPr/>
        <p:nvPr/>
      </p:nvGrpSpPr>
      <p:grpSpPr>
        <a:xfrm>
          <a:off x="0" y="0"/>
          <a:ext cx="0" cy="0"/>
          <a:chOff x="0" y="0"/>
          <a:chExt cx="0" cy="0"/>
        </a:xfrm>
      </p:grpSpPr>
      <p:sp>
        <p:nvSpPr>
          <p:cNvPr id="18" name="Segnaposto immagine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12192000" cy="3541486"/>
          </a:xfrm>
        </p:spPr>
        <p:txBody>
          <a:bodyPr rtlCol="0"/>
          <a:lstStyle>
            <a:lvl1pPr>
              <a:defRPr>
                <a:solidFill>
                  <a:schemeClr val="tx1">
                    <a:lumMod val="75000"/>
                    <a:lumOff val="25000"/>
                  </a:schemeClr>
                </a:solidFill>
              </a:defRPr>
            </a:lvl1pPr>
          </a:lstStyle>
          <a:p>
            <a:pPr rtl="0"/>
            <a:r>
              <a:rPr lang="it-IT" noProof="0"/>
              <a:t>Fare clic sull'icona per inserire un'immagine</a:t>
            </a:r>
            <a:endParaRPr lang="it-IT" noProof="0" dirty="0"/>
          </a:p>
        </p:txBody>
      </p:sp>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2" name="Titolo 1"/>
          <p:cNvSpPr>
            <a:spLocks noGrp="1"/>
          </p:cNvSpPr>
          <p:nvPr>
            <p:ph type="title"/>
          </p:nvPr>
        </p:nvSpPr>
        <p:spPr>
          <a:xfrm>
            <a:off x="3068577" y="880375"/>
            <a:ext cx="6054846" cy="634336"/>
          </a:xfrm>
        </p:spPr>
        <p:txBody>
          <a:bodyPr rtlCol="0" anchor="ctr">
            <a:noAutofit/>
          </a:bodyPr>
          <a:lstStyle>
            <a:lvl1pPr algn="ctr">
              <a:lnSpc>
                <a:spcPct val="90000"/>
              </a:lnSpc>
              <a:defRPr sz="3600" b="1" i="0">
                <a:solidFill>
                  <a:schemeClr val="tx1">
                    <a:lumMod val="75000"/>
                    <a:lumOff val="25000"/>
                  </a:schemeClr>
                </a:solidFill>
                <a:latin typeface="+mn-lt"/>
              </a:defRPr>
            </a:lvl1pPr>
          </a:lstStyle>
          <a:p>
            <a:pPr rtl="0"/>
            <a:r>
              <a:rPr lang="it-IT" noProof="0"/>
              <a:t>Fare clic per modificare lo stile del titolo dello schema</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BFACEB1B-38C0-4995-A1E2-7B5FD48CA44A}" type="datetime1">
              <a:rPr lang="it-IT" noProof="0" smtClean="0"/>
              <a:t>10/05/2024</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9" name="Rettangolo 18">
            <a:extLst>
              <a:ext uri="{FF2B5EF4-FFF2-40B4-BE49-F238E27FC236}">
                <a16:creationId xmlns:a16="http://schemas.microsoft.com/office/drawing/2014/main" id="{AF446475-024F-4C71-99D3-501468ACAD11}"/>
              </a:ext>
            </a:extLst>
          </p:cNvPr>
          <p:cNvSpPr/>
          <p:nvPr userDrawn="1"/>
        </p:nvSpPr>
        <p:spPr>
          <a:xfrm>
            <a:off x="5577840" y="0"/>
            <a:ext cx="1036320"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7676028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3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4" name="Rettangolo 3">
            <a:extLst>
              <a:ext uri="{FF2B5EF4-FFF2-40B4-BE49-F238E27FC236}">
                <a16:creationId xmlns:a16="http://schemas.microsoft.com/office/drawing/2014/main" id="{648F6D61-9E88-4632-A0A8-CB2E0CC5DEAF}"/>
              </a:ext>
            </a:extLst>
          </p:cNvPr>
          <p:cNvSpPr/>
          <p:nvPr userDrawn="1"/>
        </p:nvSpPr>
        <p:spPr>
          <a:xfrm>
            <a:off x="4654312" y="507333"/>
            <a:ext cx="7537688" cy="48495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rgbClr val="00377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title"/>
          </p:nvPr>
        </p:nvSpPr>
        <p:spPr>
          <a:xfrm>
            <a:off x="1092200" y="1885125"/>
            <a:ext cx="3068833" cy="2093975"/>
          </a:xfrm>
        </p:spPr>
        <p:txBody>
          <a:bodyPr rtlCol="0" anchor="ctr">
            <a:normAutofit/>
          </a:bodyPr>
          <a:lstStyle>
            <a:lvl1pPr>
              <a:lnSpc>
                <a:spcPct val="90000"/>
              </a:lnSpc>
              <a:defRPr sz="4400" b="1" i="0">
                <a:solidFill>
                  <a:srgbClr val="FFFFFF"/>
                </a:solidFill>
                <a:latin typeface="+mn-lt"/>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6473373" y="943430"/>
            <a:ext cx="4699452" cy="3977366"/>
          </a:xfrm>
        </p:spPr>
        <p:txBody>
          <a:bodyPr rtlCol="0" anchor="ctr">
            <a:normAutofit/>
          </a:bodyPr>
          <a:lstStyle>
            <a:lvl1pPr>
              <a:defRPr sz="2400"/>
            </a:lvl1pPr>
            <a:lvl2pPr>
              <a:defRPr sz="2000"/>
            </a:lvl2pPr>
            <a:lvl3pPr>
              <a:defRPr sz="1600"/>
            </a:lvl3pPr>
            <a:lvl4pPr>
              <a:defRPr sz="1600"/>
            </a:lvl4pPr>
            <a:lvl5pPr>
              <a:defRPr sz="16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FDD649FC-C7F2-4966-B125-333FD0271E55}" type="datetime1">
              <a:rPr lang="it-IT" noProof="0" smtClean="0"/>
              <a:t>10/05/2024</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20" name="Rettangolo 19">
            <a:extLst>
              <a:ext uri="{FF2B5EF4-FFF2-40B4-BE49-F238E27FC236}">
                <a16:creationId xmlns:a16="http://schemas.microsoft.com/office/drawing/2014/main" id="{EF73BF96-A07C-4AAA-A37F-65151BD22A70}"/>
              </a:ext>
            </a:extLst>
          </p:cNvPr>
          <p:cNvSpPr/>
          <p:nvPr userDrawn="1"/>
        </p:nvSpPr>
        <p:spPr>
          <a:xfrm>
            <a:off x="4370251" y="2322780"/>
            <a:ext cx="1348378" cy="121866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40127715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4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4" name="Rettangolo 3">
            <a:extLst>
              <a:ext uri="{FF2B5EF4-FFF2-40B4-BE49-F238E27FC236}">
                <a16:creationId xmlns:a16="http://schemas.microsoft.com/office/drawing/2014/main" id="{648F6D61-9E88-4632-A0A8-CB2E0CC5DEAF}"/>
              </a:ext>
            </a:extLst>
          </p:cNvPr>
          <p:cNvSpPr/>
          <p:nvPr userDrawn="1"/>
        </p:nvSpPr>
        <p:spPr>
          <a:xfrm>
            <a:off x="4654312" y="507333"/>
            <a:ext cx="7537688" cy="48495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userDrawn="1"/>
        </p:nvSpPr>
        <p:spPr>
          <a:xfrm>
            <a:off x="16" y="0"/>
            <a:ext cx="4654296" cy="58642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title"/>
          </p:nvPr>
        </p:nvSpPr>
        <p:spPr>
          <a:xfrm>
            <a:off x="1092200" y="1885125"/>
            <a:ext cx="3068833" cy="2093975"/>
          </a:xfrm>
        </p:spPr>
        <p:txBody>
          <a:bodyPr rtlCol="0" anchor="ctr">
            <a:normAutofit/>
          </a:bodyPr>
          <a:lstStyle>
            <a:lvl1pPr>
              <a:lnSpc>
                <a:spcPct val="90000"/>
              </a:lnSpc>
              <a:defRPr sz="4400" b="1" i="0">
                <a:solidFill>
                  <a:srgbClr val="FFFFFF"/>
                </a:solidFill>
                <a:latin typeface="+mn-lt"/>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6518529" y="943430"/>
            <a:ext cx="4654296" cy="3977366"/>
          </a:xfrm>
        </p:spPr>
        <p:txBody>
          <a:bodyPr rtlCol="0" anchor="ctr">
            <a:normAutofit/>
          </a:bodyPr>
          <a:lstStyle>
            <a:lvl1pPr>
              <a:defRPr sz="2400"/>
            </a:lvl1pPr>
            <a:lvl2pPr>
              <a:defRPr sz="2000"/>
            </a:lvl2pPr>
            <a:lvl3pPr>
              <a:defRPr sz="1600"/>
            </a:lvl3pPr>
            <a:lvl4pPr>
              <a:defRPr sz="1600"/>
            </a:lvl4pPr>
            <a:lvl5pPr>
              <a:defRPr sz="16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5350E5C9-4822-4828-86B2-BB987B39863B}" type="datetime1">
              <a:rPr lang="it-IT" noProof="0" smtClean="0"/>
              <a:t>10/05/2024</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8" name="Rettangolo 17">
            <a:extLst>
              <a:ext uri="{FF2B5EF4-FFF2-40B4-BE49-F238E27FC236}">
                <a16:creationId xmlns:a16="http://schemas.microsoft.com/office/drawing/2014/main" id="{6127F28F-6C7B-471B-9839-EF88426C1976}"/>
              </a:ext>
            </a:extLst>
          </p:cNvPr>
          <p:cNvSpPr/>
          <p:nvPr userDrawn="1"/>
        </p:nvSpPr>
        <p:spPr>
          <a:xfrm>
            <a:off x="4370251" y="2322780"/>
            <a:ext cx="1348378" cy="12186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34986162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8" name="Rettangolo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00377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egnaposto immagine 2"/>
          <p:cNvSpPr>
            <a:spLocks noGrp="1" noChangeAspect="1"/>
          </p:cNvSpPr>
          <p:nvPr>
            <p:ph type="pic" idx="1"/>
          </p:nvPr>
        </p:nvSpPr>
        <p:spPr>
          <a:xfrm>
            <a:off x="15" y="0"/>
            <a:ext cx="12191985" cy="4578350"/>
          </a:xfrm>
          <a:solidFill>
            <a:schemeClr val="bg1"/>
          </a:solidFill>
        </p:spPr>
        <p:txBody>
          <a:bodyPr lIns="457200" tIns="457200" rtlCol="0" anchor="t">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it-IT" noProof="0"/>
              <a:t>Fare clic sull'icona per inserire un'immagine</a:t>
            </a:r>
            <a:endParaRPr lang="it-IT" noProof="0" dirty="0"/>
          </a:p>
        </p:txBody>
      </p:sp>
      <p:sp>
        <p:nvSpPr>
          <p:cNvPr id="2" name="Titolo 1"/>
          <p:cNvSpPr>
            <a:spLocks noGrp="1"/>
          </p:cNvSpPr>
          <p:nvPr>
            <p:ph type="title"/>
          </p:nvPr>
        </p:nvSpPr>
        <p:spPr>
          <a:xfrm>
            <a:off x="1097279" y="4799362"/>
            <a:ext cx="10113645" cy="743682"/>
          </a:xfrm>
        </p:spPr>
        <p:txBody>
          <a:bodyPr tIns="0" bIns="0" rtlCol="0" anchor="b">
            <a:noAutofit/>
          </a:bodyPr>
          <a:lstStyle>
            <a:lvl1pPr algn="ctr">
              <a:defRPr sz="4400" b="1">
                <a:solidFill>
                  <a:srgbClr val="FFFFFF"/>
                </a:solidFill>
              </a:defRPr>
            </a:lvl1pPr>
          </a:lstStyle>
          <a:p>
            <a:pPr rtl="0"/>
            <a:r>
              <a:rPr lang="it-IT" noProof="0"/>
              <a:t>Fare clic per modificare lo stile del titolo dello schema</a:t>
            </a:r>
            <a:endParaRPr lang="it-IT" noProof="0" dirty="0"/>
          </a:p>
        </p:txBody>
      </p:sp>
      <p:sp>
        <p:nvSpPr>
          <p:cNvPr id="4" name="Segnaposto testo 3"/>
          <p:cNvSpPr>
            <a:spLocks noGrp="1"/>
          </p:cNvSpPr>
          <p:nvPr>
            <p:ph type="body" sz="half" idx="2"/>
          </p:nvPr>
        </p:nvSpPr>
        <p:spPr>
          <a:xfrm>
            <a:off x="1097279" y="5715000"/>
            <a:ext cx="10113264" cy="609600"/>
          </a:xfrm>
        </p:spPr>
        <p:txBody>
          <a:bodyPr lIns="91440" tIns="0" rIns="91440" bIns="0" rtlCol="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a:t>Fare clic per modificare gli stili del testo dello schema</a:t>
            </a:r>
          </a:p>
        </p:txBody>
      </p:sp>
      <p:sp>
        <p:nvSpPr>
          <p:cNvPr id="5" name="Segnaposto data 4"/>
          <p:cNvSpPr>
            <a:spLocks noGrp="1"/>
          </p:cNvSpPr>
          <p:nvPr>
            <p:ph type="dt" sz="half" idx="10"/>
          </p:nvPr>
        </p:nvSpPr>
        <p:spPr/>
        <p:txBody>
          <a:bodyPr rtlCol="0"/>
          <a:lstStyle>
            <a:lvl1pPr>
              <a:defRPr>
                <a:solidFill>
                  <a:schemeClr val="bg1"/>
                </a:solidFill>
              </a:defRPr>
            </a:lvl1pPr>
          </a:lstStyle>
          <a:p>
            <a:pPr rtl="0"/>
            <a:fld id="{5A04164A-D1F3-464B-BA5A-A4C4D8F35ADB}" type="datetime1">
              <a:rPr lang="it-IT" noProof="0" smtClean="0"/>
              <a:t>10/05/2024</a:t>
            </a:fld>
            <a:endParaRPr lang="it-IT" noProof="0" dirty="0"/>
          </a:p>
        </p:txBody>
      </p:sp>
      <p:sp>
        <p:nvSpPr>
          <p:cNvPr id="6" name="Segnaposto piè di pagina 5"/>
          <p:cNvSpPr>
            <a:spLocks noGrp="1"/>
          </p:cNvSpPr>
          <p:nvPr>
            <p:ph type="ftr" sz="quarter" idx="11"/>
          </p:nvPr>
        </p:nvSpPr>
        <p:spPr>
          <a:xfrm>
            <a:off x="1097279" y="6446838"/>
            <a:ext cx="6818262" cy="365125"/>
          </a:xfrm>
        </p:spPr>
        <p:txBody>
          <a:bodyPr rtlCol="0"/>
          <a:lstStyle>
            <a:lvl1pPr>
              <a:defRPr>
                <a:solidFill>
                  <a:schemeClr val="bg1"/>
                </a:solidFill>
              </a:defRPr>
            </a:lvl1pPr>
          </a:lstStyle>
          <a:p>
            <a:pPr rtl="0"/>
            <a:r>
              <a:rPr lang="it-IT" noProof="0" dirty="0"/>
              <a:t>Piè di pagina</a:t>
            </a:r>
          </a:p>
        </p:txBody>
      </p:sp>
      <p:sp>
        <p:nvSpPr>
          <p:cNvPr id="7" name="Segnaposto numero diapositiva 6"/>
          <p:cNvSpPr>
            <a:spLocks noGrp="1"/>
          </p:cNvSpPr>
          <p:nvPr>
            <p:ph type="sldNum" sz="quarter" idx="12"/>
          </p:nvPr>
        </p:nvSpPr>
        <p:spPr/>
        <p:txBody>
          <a:bodyPr rtlCol="0"/>
          <a:lstStyle>
            <a:lvl1pPr>
              <a:defRPr>
                <a:solidFill>
                  <a:schemeClr val="bg1"/>
                </a:solidFill>
              </a:defRPr>
            </a:lvl1pPr>
          </a:lstStyle>
          <a:p>
            <a:pPr rtl="0"/>
            <a:fld id="{3A98EE3D-8CD1-4C3F-BD1C-C98C9596463C}" type="slidenum">
              <a:rPr lang="it-IT" noProof="0" smtClean="0"/>
              <a:pPr/>
              <a:t>‹N›</a:t>
            </a:fld>
            <a:endParaRPr lang="it-IT" noProof="0" dirty="0"/>
          </a:p>
        </p:txBody>
      </p:sp>
      <p:sp>
        <p:nvSpPr>
          <p:cNvPr id="9" name="Rettangolo 8">
            <a:extLst>
              <a:ext uri="{FF2B5EF4-FFF2-40B4-BE49-F238E27FC236}">
                <a16:creationId xmlns:a16="http://schemas.microsoft.com/office/drawing/2014/main" id="{B4A4DE4A-F8EF-47D5-8C37-A9021C2BB6A3}"/>
              </a:ext>
            </a:extLst>
          </p:cNvPr>
          <p:cNvSpPr/>
          <p:nvPr userDrawn="1"/>
        </p:nvSpPr>
        <p:spPr>
          <a:xfrm>
            <a:off x="3536950" y="4535901"/>
            <a:ext cx="5118100" cy="1256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5986956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testo verticale 2"/>
          <p:cNvSpPr>
            <a:spLocks noGrp="1"/>
          </p:cNvSpPr>
          <p:nvPr>
            <p:ph type="body" orient="vert" idx="1"/>
          </p:nvPr>
        </p:nvSpPr>
        <p:spPr/>
        <p:txBody>
          <a:bodyPr vert="eaVert" lIns="45720" tIns="0" rIns="45720" bIns="0"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7D5506EE-1026-4F35-9ACC-BD05BE0F9B36}"/>
              </a:ext>
            </a:extLst>
          </p:cNvPr>
          <p:cNvSpPr>
            <a:spLocks noGrp="1"/>
          </p:cNvSpPr>
          <p:nvPr>
            <p:ph type="dt" sz="half" idx="10"/>
          </p:nvPr>
        </p:nvSpPr>
        <p:spPr/>
        <p:txBody>
          <a:bodyPr rtlCol="0"/>
          <a:lstStyle/>
          <a:p>
            <a:pPr rtl="0"/>
            <a:fld id="{29D1554E-7EF2-44AC-BA44-70A2B54D9DB9}" type="datetime1">
              <a:rPr lang="it-IT" noProof="0" smtClean="0"/>
              <a:t>10/05/2024</a:t>
            </a:fld>
            <a:endParaRPr lang="it-IT" noProof="0" dirty="0"/>
          </a:p>
        </p:txBody>
      </p:sp>
      <p:sp>
        <p:nvSpPr>
          <p:cNvPr id="8" name="Segnaposto piè di pagina 7">
            <a:extLst>
              <a:ext uri="{FF2B5EF4-FFF2-40B4-BE49-F238E27FC236}">
                <a16:creationId xmlns:a16="http://schemas.microsoft.com/office/drawing/2014/main" id="{B7696E5F-8D95-4450-AE52-5438E6EDE2BF}"/>
              </a:ext>
            </a:extLst>
          </p:cNvPr>
          <p:cNvSpPr>
            <a:spLocks noGrp="1"/>
          </p:cNvSpPr>
          <p:nvPr>
            <p:ph type="ftr" sz="quarter" idx="11"/>
          </p:nvPr>
        </p:nvSpPr>
        <p:spPr/>
        <p:txBody>
          <a:bodyPr rtlCol="0"/>
          <a:lstStyle/>
          <a:p>
            <a:pPr rtl="0"/>
            <a:r>
              <a:rPr lang="it-IT" noProof="0" dirty="0"/>
              <a:t>Piè di pagina</a:t>
            </a:r>
          </a:p>
        </p:txBody>
      </p:sp>
      <p:sp>
        <p:nvSpPr>
          <p:cNvPr id="9" name="Segnaposto numero diapositiva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556040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Diapositiva titolo">
    <p:spTree>
      <p:nvGrpSpPr>
        <p:cNvPr id="1" name=""/>
        <p:cNvGrpSpPr/>
        <p:nvPr/>
      </p:nvGrpSpPr>
      <p:grpSpPr>
        <a:xfrm>
          <a:off x="0" y="0"/>
          <a:ext cx="0" cy="0"/>
          <a:chOff x="0" y="0"/>
          <a:chExt cx="0" cy="0"/>
        </a:xfrm>
      </p:grpSpPr>
      <p:sp>
        <p:nvSpPr>
          <p:cNvPr id="13" name="Parallelogramma 14">
            <a:extLst>
              <a:ext uri="{FF2B5EF4-FFF2-40B4-BE49-F238E27FC236}">
                <a16:creationId xmlns:a16="http://schemas.microsoft.com/office/drawing/2014/main" id="{F5AA8A10-E19C-430B-9D5D-8D12F92BFEC5}"/>
              </a:ext>
            </a:extLst>
          </p:cNvPr>
          <p:cNvSpPr/>
          <p:nvPr userDrawn="1"/>
        </p:nvSpPr>
        <p:spPr>
          <a:xfrm>
            <a:off x="7972121"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12" name="Rettangolo 11">
            <a:extLst>
              <a:ext uri="{FF2B5EF4-FFF2-40B4-BE49-F238E27FC236}">
                <a16:creationId xmlns:a16="http://schemas.microsoft.com/office/drawing/2014/main" id="{A7C93D4F-3003-4D58-9AFB-356A0F800F42}"/>
              </a:ext>
            </a:extLst>
          </p:cNvPr>
          <p:cNvSpPr/>
          <p:nvPr userDrawn="1"/>
        </p:nvSpPr>
        <p:spPr>
          <a:xfrm>
            <a:off x="4925679" y="3841"/>
            <a:ext cx="127212" cy="6858000"/>
          </a:xfrm>
          <a:prstGeom prst="rect">
            <a:avLst/>
          </a:prstGeom>
          <a:solidFill>
            <a:srgbClr val="F3E0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4" name="Segnaposto data 3">
            <a:extLst>
              <a:ext uri="{FF2B5EF4-FFF2-40B4-BE49-F238E27FC236}">
                <a16:creationId xmlns:a16="http://schemas.microsoft.com/office/drawing/2014/main" id="{9925CCF1-92C0-4AF3-BFAF-4921631915AB}"/>
              </a:ext>
            </a:extLst>
          </p:cNvPr>
          <p:cNvSpPr>
            <a:spLocks noGrp="1"/>
          </p:cNvSpPr>
          <p:nvPr>
            <p:ph type="dt" sz="half" idx="10"/>
          </p:nvPr>
        </p:nvSpPr>
        <p:spPr/>
        <p:txBody>
          <a:bodyPr rtlCol="0"/>
          <a:lstStyle/>
          <a:p>
            <a:pPr rtl="0"/>
            <a:fld id="{C3F388D4-15DF-446A-91AA-72876CD48301}" type="datetime1">
              <a:rPr lang="it-IT" noProof="0" smtClean="0"/>
              <a:t>10/05/2024</a:t>
            </a:fld>
            <a:endParaRPr lang="it-IT" noProof="0" dirty="0"/>
          </a:p>
        </p:txBody>
      </p:sp>
      <p:sp>
        <p:nvSpPr>
          <p:cNvPr id="5" name="Segnaposto piè di pagina 4">
            <a:extLst>
              <a:ext uri="{FF2B5EF4-FFF2-40B4-BE49-F238E27FC236}">
                <a16:creationId xmlns:a16="http://schemas.microsoft.com/office/drawing/2014/main" id="{051A78A9-3DFF-4937-A9F2-5D8CF495F367}"/>
              </a:ext>
            </a:extLst>
          </p:cNvPr>
          <p:cNvSpPr>
            <a:spLocks noGrp="1"/>
          </p:cNvSpPr>
          <p:nvPr>
            <p:ph type="ftr" sz="quarter" idx="11"/>
          </p:nvPr>
        </p:nvSpPr>
        <p:spPr/>
        <p:txBody>
          <a:bodyPr rtlCol="0"/>
          <a:lstStyle/>
          <a:p>
            <a:pPr rtl="0"/>
            <a:r>
              <a:rPr lang="it-IT" noProof="0" dirty="0"/>
              <a:t>Piè di pagina</a:t>
            </a:r>
          </a:p>
        </p:txBody>
      </p:sp>
      <p:sp>
        <p:nvSpPr>
          <p:cNvPr id="6" name="Segnaposto numero diapositiva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2" name="Titolo 1"/>
          <p:cNvSpPr>
            <a:spLocks noGrp="1"/>
          </p:cNvSpPr>
          <p:nvPr>
            <p:ph type="ctrTitle"/>
          </p:nvPr>
        </p:nvSpPr>
        <p:spPr>
          <a:xfrm>
            <a:off x="6629400" y="758952"/>
            <a:ext cx="4526280" cy="3227514"/>
          </a:xfrm>
        </p:spPr>
        <p:txBody>
          <a:bodyPr rtlCol="0" anchor="b">
            <a:normAutofit/>
          </a:bodyPr>
          <a:lstStyle>
            <a:lvl1pPr algn="l">
              <a:lnSpc>
                <a:spcPct val="90000"/>
              </a:lnSpc>
              <a:defRPr sz="6000" b="1" spc="-50" baseline="0">
                <a:solidFill>
                  <a:srgbClr val="1E5082"/>
                </a:solidFill>
                <a:latin typeface="+mn-lt"/>
              </a:defRPr>
            </a:lvl1pPr>
          </a:lstStyle>
          <a:p>
            <a:pPr rtl="0"/>
            <a:r>
              <a:rPr lang="it-IT" noProof="0" dirty="0"/>
              <a:t>Fare clic per modificare lo stile del titolo dello schema</a:t>
            </a:r>
          </a:p>
        </p:txBody>
      </p:sp>
      <p:sp>
        <p:nvSpPr>
          <p:cNvPr id="3" name="Sottotitolo 2"/>
          <p:cNvSpPr>
            <a:spLocks noGrp="1"/>
          </p:cNvSpPr>
          <p:nvPr>
            <p:ph type="subTitle" idx="1"/>
          </p:nvPr>
        </p:nvSpPr>
        <p:spPr>
          <a:xfrm>
            <a:off x="6632171" y="4508500"/>
            <a:ext cx="4526280" cy="1279652"/>
          </a:xfrm>
        </p:spPr>
        <p:txBody>
          <a:bodyPr lIns="91440" rIns="91440" rtlCol="0">
            <a:normAutofit/>
          </a:bodyPr>
          <a:lstStyle>
            <a:lvl1pPr marL="0" indent="0" algn="l">
              <a:buNone/>
              <a:defRPr sz="2400" cap="all" spc="200" baseline="0">
                <a:solidFill>
                  <a:schemeClr val="tx1">
                    <a:lumMod val="75000"/>
                    <a:lumOff val="25000"/>
                  </a:schemeClr>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it-IT" noProof="0"/>
              <a:t>Fare clic per modificare lo stile del sottotitolo dello schema</a:t>
            </a:r>
            <a:endParaRPr lang="it-IT" noProof="0" dirty="0"/>
          </a:p>
        </p:txBody>
      </p:sp>
      <p:sp>
        <p:nvSpPr>
          <p:cNvPr id="11" name="Rettangolo 10">
            <a:extLst>
              <a:ext uri="{FF2B5EF4-FFF2-40B4-BE49-F238E27FC236}">
                <a16:creationId xmlns:a16="http://schemas.microsoft.com/office/drawing/2014/main" id="{6D3E1BBA-670B-4CAE-B839-50ADB23DDBC6}"/>
              </a:ext>
            </a:extLst>
          </p:cNvPr>
          <p:cNvSpPr/>
          <p:nvPr userDrawn="1"/>
        </p:nvSpPr>
        <p:spPr>
          <a:xfrm>
            <a:off x="4838007" y="-1345"/>
            <a:ext cx="137546" cy="6858000"/>
          </a:xfrm>
          <a:prstGeom prst="rect">
            <a:avLst/>
          </a:prstGeom>
          <a:solidFill>
            <a:srgbClr val="E98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pic>
        <p:nvPicPr>
          <p:cNvPr id="9" name="Immagine 8">
            <a:extLst>
              <a:ext uri="{FF2B5EF4-FFF2-40B4-BE49-F238E27FC236}">
                <a16:creationId xmlns:a16="http://schemas.microsoft.com/office/drawing/2014/main" id="{84640A8C-1E5C-F82E-982D-F5BE2053E41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91" y="0"/>
            <a:ext cx="4849398" cy="6858000"/>
          </a:xfrm>
          <a:prstGeom prst="rect">
            <a:avLst/>
          </a:prstGeom>
        </p:spPr>
      </p:pic>
    </p:spTree>
    <p:extLst>
      <p:ext uri="{BB962C8B-B14F-4D97-AF65-F5344CB8AC3E}">
        <p14:creationId xmlns:p14="http://schemas.microsoft.com/office/powerpoint/2010/main" val="663938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1346200"/>
            <a:ext cx="2448033" cy="4530725"/>
          </a:xfrm>
        </p:spPr>
        <p:txBody>
          <a:bodyPr vert="eaVert" rtlCol="0"/>
          <a:lstStyle/>
          <a:p>
            <a:pPr rtl="0"/>
            <a:r>
              <a:rPr lang="it-IT" noProof="0"/>
              <a:t>Fare clic per modificare lo stile del titolo dello schema</a:t>
            </a:r>
            <a:endParaRPr lang="it-IT" noProof="0" dirty="0"/>
          </a:p>
        </p:txBody>
      </p:sp>
      <p:sp>
        <p:nvSpPr>
          <p:cNvPr id="3" name="Segnaposto testo verticale 2"/>
          <p:cNvSpPr>
            <a:spLocks noGrp="1"/>
          </p:cNvSpPr>
          <p:nvPr>
            <p:ph type="body" orient="vert" idx="1"/>
          </p:nvPr>
        </p:nvSpPr>
        <p:spPr>
          <a:xfrm>
            <a:off x="1092200" y="1346200"/>
            <a:ext cx="7480300" cy="4530723"/>
          </a:xfrm>
        </p:spPr>
        <p:txBody>
          <a:bodyPr vert="eaVert" lIns="45720" tIns="0" rIns="45720" bIns="0"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AF33D6B0-F070-45C4-A472-19F432BE3932}"/>
              </a:ext>
            </a:extLst>
          </p:cNvPr>
          <p:cNvSpPr>
            <a:spLocks noGrp="1"/>
          </p:cNvSpPr>
          <p:nvPr>
            <p:ph type="dt" sz="half" idx="10"/>
          </p:nvPr>
        </p:nvSpPr>
        <p:spPr/>
        <p:txBody>
          <a:bodyPr rtlCol="0"/>
          <a:lstStyle/>
          <a:p>
            <a:pPr rtl="0"/>
            <a:fld id="{1C82CFE1-3316-4B70-89C0-454FCB2AAF53}" type="datetime1">
              <a:rPr lang="it-IT" noProof="0" smtClean="0"/>
              <a:t>10/05/2024</a:t>
            </a:fld>
            <a:endParaRPr lang="it-IT" noProof="0" dirty="0"/>
          </a:p>
        </p:txBody>
      </p:sp>
      <p:sp>
        <p:nvSpPr>
          <p:cNvPr id="8" name="Segnaposto piè di pagina 7">
            <a:extLst>
              <a:ext uri="{FF2B5EF4-FFF2-40B4-BE49-F238E27FC236}">
                <a16:creationId xmlns:a16="http://schemas.microsoft.com/office/drawing/2014/main" id="{9975399F-DAB2-410D-967F-ED17E6F796E7}"/>
              </a:ext>
            </a:extLst>
          </p:cNvPr>
          <p:cNvSpPr>
            <a:spLocks noGrp="1"/>
          </p:cNvSpPr>
          <p:nvPr>
            <p:ph type="ftr" sz="quarter" idx="11"/>
          </p:nvPr>
        </p:nvSpPr>
        <p:spPr/>
        <p:txBody>
          <a:bodyPr rtlCol="0"/>
          <a:lstStyle/>
          <a:p>
            <a:pPr rtl="0"/>
            <a:r>
              <a:rPr lang="it-IT" noProof="0" dirty="0"/>
              <a:t>Piè di pagina</a:t>
            </a:r>
          </a:p>
        </p:txBody>
      </p:sp>
      <p:sp>
        <p:nvSpPr>
          <p:cNvPr id="10" name="Segnaposto numero diapositiva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14" name="Rettangolo 13">
            <a:extLst>
              <a:ext uri="{FF2B5EF4-FFF2-40B4-BE49-F238E27FC236}">
                <a16:creationId xmlns:a16="http://schemas.microsoft.com/office/drawing/2014/main" id="{6B443CC6-CDCA-4595-ADAE-DCB961FF1A8E}"/>
              </a:ext>
            </a:extLst>
          </p:cNvPr>
          <p:cNvSpPr/>
          <p:nvPr userDrawn="1"/>
        </p:nvSpPr>
        <p:spPr>
          <a:xfrm rot="16200000">
            <a:off x="8871481" y="-146580"/>
            <a:ext cx="1036320" cy="13294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2940687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354D8B55-9EA8-4B81-8E84-9B93B0A27559}"/>
              </a:ext>
            </a:extLst>
          </p:cNvPr>
          <p:cNvSpPr>
            <a:spLocks noGrp="1"/>
          </p:cNvSpPr>
          <p:nvPr>
            <p:ph type="dt" sz="half" idx="10"/>
          </p:nvPr>
        </p:nvSpPr>
        <p:spPr/>
        <p:txBody>
          <a:bodyPr rtlCol="0"/>
          <a:lstStyle/>
          <a:p>
            <a:pPr rtl="0"/>
            <a:fld id="{74542C42-F0C8-417A-980A-09B6C1CD6C24}" type="datetime1">
              <a:rPr lang="it-IT" noProof="0" smtClean="0"/>
              <a:t>10/05/2024</a:t>
            </a:fld>
            <a:endParaRPr lang="it-IT" noProof="0" dirty="0"/>
          </a:p>
        </p:txBody>
      </p:sp>
      <p:sp>
        <p:nvSpPr>
          <p:cNvPr id="8" name="Segnaposto piè di pagina 7">
            <a:extLst>
              <a:ext uri="{FF2B5EF4-FFF2-40B4-BE49-F238E27FC236}">
                <a16:creationId xmlns:a16="http://schemas.microsoft.com/office/drawing/2014/main" id="{062CA021-2578-47CB-822C-BDDFF7223B28}"/>
              </a:ext>
            </a:extLst>
          </p:cNvPr>
          <p:cNvSpPr>
            <a:spLocks noGrp="1"/>
          </p:cNvSpPr>
          <p:nvPr>
            <p:ph type="ftr" sz="quarter" idx="11"/>
          </p:nvPr>
        </p:nvSpPr>
        <p:spPr/>
        <p:txBody>
          <a:bodyPr rtlCol="0"/>
          <a:lstStyle/>
          <a:p>
            <a:pPr rtl="0"/>
            <a:r>
              <a:rPr lang="it-IT" noProof="0" dirty="0"/>
              <a:t>Piè di pagina</a:t>
            </a:r>
          </a:p>
        </p:txBody>
      </p:sp>
      <p:sp>
        <p:nvSpPr>
          <p:cNvPr id="9" name="Segnaposto numero diapositiva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2018278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Intestazione sezione">
    <p:bg>
      <p:bgPr>
        <a:solidFill>
          <a:schemeClr val="bg1"/>
        </a:solidFill>
        <a:effectLst/>
      </p:bgPr>
    </p:bg>
    <p:spTree>
      <p:nvGrpSpPr>
        <p:cNvPr id="1" name=""/>
        <p:cNvGrpSpPr/>
        <p:nvPr/>
      </p:nvGrpSpPr>
      <p:grpSpPr>
        <a:xfrm>
          <a:off x="0" y="0"/>
          <a:ext cx="0" cy="0"/>
          <a:chOff x="0" y="0"/>
          <a:chExt cx="0" cy="0"/>
        </a:xfrm>
      </p:grpSpPr>
      <p:sp>
        <p:nvSpPr>
          <p:cNvPr id="15" name="Parallelogramma 14">
            <a:extLst>
              <a:ext uri="{FF2B5EF4-FFF2-40B4-BE49-F238E27FC236}">
                <a16:creationId xmlns:a16="http://schemas.microsoft.com/office/drawing/2014/main" id="{98B82A56-7790-48EC-983D-AB8F703699B2}"/>
              </a:ext>
            </a:extLst>
          </p:cNvPr>
          <p:cNvSpPr/>
          <p:nvPr userDrawn="1"/>
        </p:nvSpPr>
        <p:spPr>
          <a:xfrm>
            <a:off x="7972121"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7" name="Segnaposto data 6">
            <a:extLst>
              <a:ext uri="{FF2B5EF4-FFF2-40B4-BE49-F238E27FC236}">
                <a16:creationId xmlns:a16="http://schemas.microsoft.com/office/drawing/2014/main" id="{AAF2E137-EC28-48F8-9198-1F02539029B6}"/>
              </a:ext>
            </a:extLst>
          </p:cNvPr>
          <p:cNvSpPr>
            <a:spLocks noGrp="1"/>
          </p:cNvSpPr>
          <p:nvPr>
            <p:ph type="dt" sz="half" idx="10"/>
          </p:nvPr>
        </p:nvSpPr>
        <p:spPr/>
        <p:txBody>
          <a:bodyPr rtlCol="0"/>
          <a:lstStyle>
            <a:lvl1pPr>
              <a:defRPr>
                <a:solidFill>
                  <a:schemeClr val="tx1">
                    <a:lumMod val="75000"/>
                    <a:lumOff val="25000"/>
                  </a:schemeClr>
                </a:solidFill>
              </a:defRPr>
            </a:lvl1pPr>
          </a:lstStyle>
          <a:p>
            <a:pPr rtl="0"/>
            <a:fld id="{01D72669-6745-4AA0-A173-7F6CEB97CF08}" type="datetime1">
              <a:rPr lang="it-IT" noProof="0" smtClean="0"/>
              <a:t>10/05/2024</a:t>
            </a:fld>
            <a:endParaRPr lang="it-IT" noProof="0" dirty="0"/>
          </a:p>
        </p:txBody>
      </p:sp>
      <p:sp>
        <p:nvSpPr>
          <p:cNvPr id="8" name="Segnaposto piè di pagina 7">
            <a:extLst>
              <a:ext uri="{FF2B5EF4-FFF2-40B4-BE49-F238E27FC236}">
                <a16:creationId xmlns:a16="http://schemas.microsoft.com/office/drawing/2014/main" id="{189422CD-6F62-4DD6-89EF-07A60B42D219}"/>
              </a:ext>
            </a:extLst>
          </p:cNvPr>
          <p:cNvSpPr>
            <a:spLocks noGrp="1"/>
          </p:cNvSpPr>
          <p:nvPr>
            <p:ph type="ftr" sz="quarter" idx="11"/>
          </p:nvPr>
        </p:nvSpPr>
        <p:spPr/>
        <p:txBody>
          <a:bodyPr rtlCol="0"/>
          <a:lstStyle>
            <a:lvl1pPr>
              <a:defRPr>
                <a:solidFill>
                  <a:schemeClr val="tx1">
                    <a:lumMod val="75000"/>
                    <a:lumOff val="25000"/>
                  </a:schemeClr>
                </a:solidFill>
              </a:defRPr>
            </a:lvl1pPr>
          </a:lstStyle>
          <a:p>
            <a:pPr rtl="0"/>
            <a:r>
              <a:rPr lang="it-IT" noProof="0" dirty="0"/>
              <a:t>Piè di pagina</a:t>
            </a:r>
          </a:p>
        </p:txBody>
      </p:sp>
      <p:sp>
        <p:nvSpPr>
          <p:cNvPr id="11" name="Segnaposto numero diapositiva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2" name="Segnaposto immagine 9">
            <a:extLst>
              <a:ext uri="{FF2B5EF4-FFF2-40B4-BE49-F238E27FC236}">
                <a16:creationId xmlns:a16="http://schemas.microsoft.com/office/drawing/2014/main" id="{E76B772A-7600-4ECE-B5A2-34827D4C7103}"/>
              </a:ext>
            </a:extLst>
          </p:cNvPr>
          <p:cNvSpPr>
            <a:spLocks noGrp="1"/>
          </p:cNvSpPr>
          <p:nvPr>
            <p:ph type="pic" sz="quarter" idx="13"/>
          </p:nvPr>
        </p:nvSpPr>
        <p:spPr>
          <a:xfrm>
            <a:off x="0" y="0"/>
            <a:ext cx="6311900" cy="6858000"/>
          </a:xfrm>
        </p:spPr>
        <p:txBody>
          <a:bodyPr rtlCol="0"/>
          <a:lstStyle/>
          <a:p>
            <a:pPr rtl="0"/>
            <a:r>
              <a:rPr lang="it-IT" noProof="0"/>
              <a:t>Fare clic sull'icona per inserire un'immagine</a:t>
            </a:r>
            <a:endParaRPr lang="it-IT" noProof="0" dirty="0"/>
          </a:p>
        </p:txBody>
      </p:sp>
      <p:sp>
        <p:nvSpPr>
          <p:cNvPr id="13" name="Rettangolo 12">
            <a:extLst>
              <a:ext uri="{FF2B5EF4-FFF2-40B4-BE49-F238E27FC236}">
                <a16:creationId xmlns:a16="http://schemas.microsoft.com/office/drawing/2014/main" id="{33820398-8D1F-4543-ABA0-7A67C38769B3}"/>
              </a:ext>
            </a:extLst>
          </p:cNvPr>
          <p:cNvSpPr/>
          <p:nvPr userDrawn="1"/>
        </p:nvSpPr>
        <p:spPr>
          <a:xfrm>
            <a:off x="2451099" y="3568700"/>
            <a:ext cx="8721725" cy="2308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rtl="0"/>
            <a:endParaRPr lang="it-IT" sz="1400" noProof="0" dirty="0"/>
          </a:p>
        </p:txBody>
      </p:sp>
      <p:sp>
        <p:nvSpPr>
          <p:cNvPr id="2" name="Titolo 1"/>
          <p:cNvSpPr>
            <a:spLocks noGrp="1"/>
          </p:cNvSpPr>
          <p:nvPr>
            <p:ph type="title"/>
          </p:nvPr>
        </p:nvSpPr>
        <p:spPr>
          <a:xfrm>
            <a:off x="2641599" y="3746500"/>
            <a:ext cx="8331202" cy="1308100"/>
          </a:xfrm>
        </p:spPr>
        <p:txBody>
          <a:bodyPr rtlCol="0" anchor="b" anchorCtr="0">
            <a:noAutofit/>
          </a:bodyPr>
          <a:lstStyle>
            <a:lvl1pPr>
              <a:lnSpc>
                <a:spcPct val="90000"/>
              </a:lnSpc>
              <a:defRPr sz="4800" b="1">
                <a:solidFill>
                  <a:schemeClr val="bg1"/>
                </a:solidFill>
                <a:latin typeface="+mn-lt"/>
              </a:defRPr>
            </a:lvl1pPr>
          </a:lstStyle>
          <a:p>
            <a:pPr rtl="0"/>
            <a:r>
              <a:rPr lang="it-IT" noProof="0"/>
              <a:t>Fare clic per modificare lo stile del titolo dello schema</a:t>
            </a:r>
            <a:endParaRPr lang="it-IT" noProof="0" dirty="0"/>
          </a:p>
        </p:txBody>
      </p:sp>
      <p:sp>
        <p:nvSpPr>
          <p:cNvPr id="3" name="Segnaposto testo 2"/>
          <p:cNvSpPr>
            <a:spLocks noGrp="1"/>
          </p:cNvSpPr>
          <p:nvPr>
            <p:ph type="body" idx="1"/>
          </p:nvPr>
        </p:nvSpPr>
        <p:spPr>
          <a:xfrm>
            <a:off x="2641600" y="5219700"/>
            <a:ext cx="8331201" cy="586740"/>
          </a:xfrm>
        </p:spPr>
        <p:txBody>
          <a:bodyPr lIns="91440" rIns="91440" rtlCol="0" anchor="t" anchorCtr="0">
            <a:normAutofit/>
          </a:bodyPr>
          <a:lstStyle>
            <a:lvl1pPr marL="0" indent="0">
              <a:buNone/>
              <a:defRPr sz="2400" cap="all" spc="20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it-IT" noProof="0"/>
              <a:t>Fare clic per modificare gli stili del testo dello schema</a:t>
            </a:r>
          </a:p>
        </p:txBody>
      </p:sp>
      <p:sp>
        <p:nvSpPr>
          <p:cNvPr id="14" name="Rettangolo 13">
            <a:extLst>
              <a:ext uri="{FF2B5EF4-FFF2-40B4-BE49-F238E27FC236}">
                <a16:creationId xmlns:a16="http://schemas.microsoft.com/office/drawing/2014/main" id="{45757C57-BBBA-44C6-9A4D-12F5D1E400AA}"/>
              </a:ext>
            </a:extLst>
          </p:cNvPr>
          <p:cNvSpPr/>
          <p:nvPr userDrawn="1"/>
        </p:nvSpPr>
        <p:spPr>
          <a:xfrm>
            <a:off x="3752850" y="3469101"/>
            <a:ext cx="511810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2596984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Intestazione della sezione">
    <p:bg>
      <p:bgPr>
        <a:solidFill>
          <a:schemeClr val="bg1"/>
        </a:solidFill>
        <a:effectLst/>
      </p:bgPr>
    </p:bg>
    <p:spTree>
      <p:nvGrpSpPr>
        <p:cNvPr id="1" name=""/>
        <p:cNvGrpSpPr/>
        <p:nvPr/>
      </p:nvGrpSpPr>
      <p:grpSpPr>
        <a:xfrm>
          <a:off x="0" y="0"/>
          <a:ext cx="0" cy="0"/>
          <a:chOff x="0" y="0"/>
          <a:chExt cx="0" cy="0"/>
        </a:xfrm>
      </p:grpSpPr>
      <p:sp>
        <p:nvSpPr>
          <p:cNvPr id="7" name="Segnaposto data 6">
            <a:extLst>
              <a:ext uri="{FF2B5EF4-FFF2-40B4-BE49-F238E27FC236}">
                <a16:creationId xmlns:a16="http://schemas.microsoft.com/office/drawing/2014/main" id="{AAF2E137-EC28-48F8-9198-1F02539029B6}"/>
              </a:ext>
            </a:extLst>
          </p:cNvPr>
          <p:cNvSpPr>
            <a:spLocks noGrp="1"/>
          </p:cNvSpPr>
          <p:nvPr>
            <p:ph type="dt" sz="half" idx="10"/>
          </p:nvPr>
        </p:nvSpPr>
        <p:spPr/>
        <p:txBody>
          <a:bodyPr rtlCol="0"/>
          <a:lstStyle>
            <a:lvl1pPr>
              <a:defRPr>
                <a:solidFill>
                  <a:schemeClr val="tx1">
                    <a:lumMod val="75000"/>
                    <a:lumOff val="25000"/>
                  </a:schemeClr>
                </a:solidFill>
              </a:defRPr>
            </a:lvl1pPr>
          </a:lstStyle>
          <a:p>
            <a:pPr rtl="0"/>
            <a:fld id="{081A99FD-A18D-4AC6-92B0-69E29E35743B}" type="datetime1">
              <a:rPr lang="it-IT" noProof="0" smtClean="0"/>
              <a:t>10/05/2024</a:t>
            </a:fld>
            <a:endParaRPr lang="it-IT" noProof="0" dirty="0"/>
          </a:p>
        </p:txBody>
      </p:sp>
      <p:sp>
        <p:nvSpPr>
          <p:cNvPr id="8" name="Segnaposto piè di pagina 7">
            <a:extLst>
              <a:ext uri="{FF2B5EF4-FFF2-40B4-BE49-F238E27FC236}">
                <a16:creationId xmlns:a16="http://schemas.microsoft.com/office/drawing/2014/main" id="{189422CD-6F62-4DD6-89EF-07A60B42D219}"/>
              </a:ext>
            </a:extLst>
          </p:cNvPr>
          <p:cNvSpPr>
            <a:spLocks noGrp="1"/>
          </p:cNvSpPr>
          <p:nvPr>
            <p:ph type="ftr" sz="quarter" idx="11"/>
          </p:nvPr>
        </p:nvSpPr>
        <p:spPr/>
        <p:txBody>
          <a:bodyPr rtlCol="0"/>
          <a:lstStyle>
            <a:lvl1pPr>
              <a:defRPr>
                <a:solidFill>
                  <a:schemeClr val="tx1">
                    <a:lumMod val="75000"/>
                    <a:lumOff val="25000"/>
                  </a:schemeClr>
                </a:solidFill>
              </a:defRPr>
            </a:lvl1pPr>
          </a:lstStyle>
          <a:p>
            <a:pPr rtl="0"/>
            <a:r>
              <a:rPr lang="it-IT" noProof="0" dirty="0"/>
              <a:t>Piè di pagina</a:t>
            </a:r>
          </a:p>
        </p:txBody>
      </p:sp>
      <p:sp>
        <p:nvSpPr>
          <p:cNvPr id="11" name="Segnaposto numero diapositiva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2" name="Segnaposto immagine 9">
            <a:extLst>
              <a:ext uri="{FF2B5EF4-FFF2-40B4-BE49-F238E27FC236}">
                <a16:creationId xmlns:a16="http://schemas.microsoft.com/office/drawing/2014/main" id="{E76B772A-7600-4ECE-B5A2-34827D4C7103}"/>
              </a:ext>
            </a:extLst>
          </p:cNvPr>
          <p:cNvSpPr>
            <a:spLocks noGrp="1"/>
          </p:cNvSpPr>
          <p:nvPr>
            <p:ph type="pic" sz="quarter" idx="13"/>
          </p:nvPr>
        </p:nvSpPr>
        <p:spPr>
          <a:xfrm>
            <a:off x="0" y="0"/>
            <a:ext cx="12192000" cy="6858000"/>
          </a:xfrm>
        </p:spPr>
        <p:txBody>
          <a:bodyPr rtlCol="0"/>
          <a:lstStyle/>
          <a:p>
            <a:pPr rtl="0"/>
            <a:r>
              <a:rPr lang="it-IT" noProof="0"/>
              <a:t>Fare clic sull'icona per inserire un'immagine</a:t>
            </a:r>
            <a:endParaRPr lang="it-IT" noProof="0" dirty="0"/>
          </a:p>
        </p:txBody>
      </p:sp>
      <p:sp>
        <p:nvSpPr>
          <p:cNvPr id="13" name="Rettangolo 12">
            <a:extLst>
              <a:ext uri="{FF2B5EF4-FFF2-40B4-BE49-F238E27FC236}">
                <a16:creationId xmlns:a16="http://schemas.microsoft.com/office/drawing/2014/main" id="{33820398-8D1F-4543-ABA0-7A67C38769B3}"/>
              </a:ext>
            </a:extLst>
          </p:cNvPr>
          <p:cNvSpPr/>
          <p:nvPr userDrawn="1"/>
        </p:nvSpPr>
        <p:spPr>
          <a:xfrm>
            <a:off x="1735138" y="3568700"/>
            <a:ext cx="8721725" cy="2308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rtl="0"/>
            <a:endParaRPr lang="it-IT" sz="1400" noProof="0" dirty="0"/>
          </a:p>
        </p:txBody>
      </p:sp>
      <p:sp>
        <p:nvSpPr>
          <p:cNvPr id="2" name="Titolo 1"/>
          <p:cNvSpPr>
            <a:spLocks noGrp="1"/>
          </p:cNvSpPr>
          <p:nvPr>
            <p:ph type="title"/>
          </p:nvPr>
        </p:nvSpPr>
        <p:spPr>
          <a:xfrm>
            <a:off x="1930399" y="3746500"/>
            <a:ext cx="8331202" cy="1308100"/>
          </a:xfrm>
        </p:spPr>
        <p:txBody>
          <a:bodyPr rtlCol="0" anchor="b" anchorCtr="0">
            <a:noAutofit/>
          </a:bodyPr>
          <a:lstStyle>
            <a:lvl1pPr algn="ctr">
              <a:lnSpc>
                <a:spcPct val="90000"/>
              </a:lnSpc>
              <a:defRPr sz="4800" b="1">
                <a:solidFill>
                  <a:schemeClr val="bg1"/>
                </a:solidFill>
                <a:latin typeface="+mn-lt"/>
              </a:defRPr>
            </a:lvl1pPr>
          </a:lstStyle>
          <a:p>
            <a:pPr rtl="0"/>
            <a:r>
              <a:rPr lang="it-IT" noProof="0"/>
              <a:t>Fare clic per modificare lo stile del titolo dello schema</a:t>
            </a:r>
            <a:endParaRPr lang="it-IT" noProof="0" dirty="0"/>
          </a:p>
        </p:txBody>
      </p:sp>
      <p:sp>
        <p:nvSpPr>
          <p:cNvPr id="3" name="Segnaposto testo 2"/>
          <p:cNvSpPr>
            <a:spLocks noGrp="1"/>
          </p:cNvSpPr>
          <p:nvPr>
            <p:ph type="body" idx="1"/>
          </p:nvPr>
        </p:nvSpPr>
        <p:spPr>
          <a:xfrm>
            <a:off x="1930400" y="5219700"/>
            <a:ext cx="8331201" cy="586740"/>
          </a:xfrm>
        </p:spPr>
        <p:txBody>
          <a:bodyPr lIns="91440" rIns="91440" rtlCol="0" anchor="t" anchorCtr="0">
            <a:normAutofit/>
          </a:bodyPr>
          <a:lstStyle>
            <a:lvl1pPr marL="0" indent="0" algn="ctr">
              <a:buNone/>
              <a:defRPr sz="2400" cap="all" spc="20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it-IT" noProof="0"/>
              <a:t>Fare clic per modificare gli stili del testo dello schema</a:t>
            </a:r>
          </a:p>
        </p:txBody>
      </p:sp>
      <p:sp>
        <p:nvSpPr>
          <p:cNvPr id="14" name="Rettangolo 13">
            <a:extLst>
              <a:ext uri="{FF2B5EF4-FFF2-40B4-BE49-F238E27FC236}">
                <a16:creationId xmlns:a16="http://schemas.microsoft.com/office/drawing/2014/main" id="{45757C57-BBBA-44C6-9A4D-12F5D1E400AA}"/>
              </a:ext>
            </a:extLst>
          </p:cNvPr>
          <p:cNvSpPr/>
          <p:nvPr userDrawn="1"/>
        </p:nvSpPr>
        <p:spPr>
          <a:xfrm>
            <a:off x="3536950" y="3469101"/>
            <a:ext cx="511810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37664897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8" name="Titolo 7"/>
          <p:cNvSpPr>
            <a:spLocks noGrp="1"/>
          </p:cNvSpPr>
          <p:nvPr>
            <p:ph type="title"/>
          </p:nvPr>
        </p:nvSpPr>
        <p:spPr>
          <a:xfrm>
            <a:off x="1097280" y="286603"/>
            <a:ext cx="10058400" cy="1450757"/>
          </a:xfrm>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sz="half" idx="1"/>
          </p:nvPr>
        </p:nvSpPr>
        <p:spPr>
          <a:xfrm>
            <a:off x="1097280" y="2120900"/>
            <a:ext cx="4639736" cy="3748193"/>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4" name="Segnaposto contenuto 3"/>
          <p:cNvSpPr>
            <a:spLocks noGrp="1"/>
          </p:cNvSpPr>
          <p:nvPr>
            <p:ph sz="half" idx="2"/>
          </p:nvPr>
        </p:nvSpPr>
        <p:spPr>
          <a:xfrm>
            <a:off x="6515944" y="2120900"/>
            <a:ext cx="4639736" cy="3748194"/>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2" name="Segnaposto data 1">
            <a:extLst>
              <a:ext uri="{FF2B5EF4-FFF2-40B4-BE49-F238E27FC236}">
                <a16:creationId xmlns:a16="http://schemas.microsoft.com/office/drawing/2014/main" id="{5782D47D-B0DC-4C40-BCC6-BBBA32584A38}"/>
              </a:ext>
            </a:extLst>
          </p:cNvPr>
          <p:cNvSpPr>
            <a:spLocks noGrp="1"/>
          </p:cNvSpPr>
          <p:nvPr>
            <p:ph type="dt" sz="half" idx="10"/>
          </p:nvPr>
        </p:nvSpPr>
        <p:spPr/>
        <p:txBody>
          <a:bodyPr rtlCol="0"/>
          <a:lstStyle/>
          <a:p>
            <a:pPr rtl="0"/>
            <a:fld id="{43B79944-34CF-4A72-AC1B-909189585767}" type="datetime1">
              <a:rPr lang="it-IT" noProof="0" smtClean="0"/>
              <a:t>10/05/2024</a:t>
            </a:fld>
            <a:endParaRPr lang="it-IT" noProof="0" dirty="0"/>
          </a:p>
        </p:txBody>
      </p:sp>
      <p:sp>
        <p:nvSpPr>
          <p:cNvPr id="9" name="Segnaposto piè di pagina 8">
            <a:extLst>
              <a:ext uri="{FF2B5EF4-FFF2-40B4-BE49-F238E27FC236}">
                <a16:creationId xmlns:a16="http://schemas.microsoft.com/office/drawing/2014/main" id="{4690D34E-7EBD-44B2-83CA-4C126A18D7EF}"/>
              </a:ext>
            </a:extLst>
          </p:cNvPr>
          <p:cNvSpPr>
            <a:spLocks noGrp="1"/>
          </p:cNvSpPr>
          <p:nvPr>
            <p:ph type="ftr" sz="quarter" idx="11"/>
          </p:nvPr>
        </p:nvSpPr>
        <p:spPr/>
        <p:txBody>
          <a:bodyPr rtlCol="0"/>
          <a:lstStyle/>
          <a:p>
            <a:pPr rtl="0"/>
            <a:r>
              <a:rPr lang="it-IT" noProof="0" dirty="0"/>
              <a:t>Piè di pagina</a:t>
            </a:r>
          </a:p>
        </p:txBody>
      </p:sp>
      <p:sp>
        <p:nvSpPr>
          <p:cNvPr id="10" name="Segnaposto numero diapositiva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3387972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Titolo 9"/>
          <p:cNvSpPr>
            <a:spLocks noGrp="1"/>
          </p:cNvSpPr>
          <p:nvPr>
            <p:ph type="title"/>
          </p:nvPr>
        </p:nvSpPr>
        <p:spPr>
          <a:xfrm>
            <a:off x="1097280" y="286603"/>
            <a:ext cx="10058400" cy="1450757"/>
          </a:xfrm>
        </p:spPr>
        <p:txBody>
          <a:bodyPr rtlCol="0"/>
          <a:lstStyle/>
          <a:p>
            <a:pPr rtl="0"/>
            <a:r>
              <a:rPr lang="it-IT" noProof="0"/>
              <a:t>Fare clic per modificare lo stile del titolo dello schema</a:t>
            </a:r>
            <a:endParaRPr lang="it-IT" noProof="0" dirty="0"/>
          </a:p>
        </p:txBody>
      </p:sp>
      <p:sp>
        <p:nvSpPr>
          <p:cNvPr id="3" name="Segnaposto testo 2"/>
          <p:cNvSpPr>
            <a:spLocks noGrp="1"/>
          </p:cNvSpPr>
          <p:nvPr>
            <p:ph type="body" idx="1"/>
          </p:nvPr>
        </p:nvSpPr>
        <p:spPr>
          <a:xfrm>
            <a:off x="1097280" y="2057400"/>
            <a:ext cx="4639736" cy="736282"/>
          </a:xfrm>
        </p:spPr>
        <p:txBody>
          <a:bodyPr lIns="91440" rIns="91440" rtlCol="0" anchor="ctr">
            <a:noAutofit/>
          </a:bodyPr>
          <a:lstStyle>
            <a:lvl1pPr marL="0" indent="0" algn="l">
              <a:buNone/>
              <a:defRPr sz="24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4" name="Segnaposto contenuto 3"/>
          <p:cNvSpPr>
            <a:spLocks noGrp="1"/>
          </p:cNvSpPr>
          <p:nvPr>
            <p:ph sz="half" idx="2"/>
          </p:nvPr>
        </p:nvSpPr>
        <p:spPr>
          <a:xfrm>
            <a:off x="1186731" y="2958274"/>
            <a:ext cx="4639736" cy="2910821"/>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5" name="Segnaposto testo 4"/>
          <p:cNvSpPr>
            <a:spLocks noGrp="1"/>
          </p:cNvSpPr>
          <p:nvPr>
            <p:ph type="body" sz="quarter" idx="3"/>
          </p:nvPr>
        </p:nvSpPr>
        <p:spPr>
          <a:xfrm>
            <a:off x="6515944" y="2057400"/>
            <a:ext cx="4639736" cy="736282"/>
          </a:xfrm>
        </p:spPr>
        <p:txBody>
          <a:bodyPr lIns="91440" rIns="91440" rtlCol="0" anchor="ctr">
            <a:noAutofit/>
          </a:bodyPr>
          <a:lstStyle>
            <a:lvl1pPr marL="0" indent="0">
              <a:buNone/>
              <a:defRPr sz="24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6" name="Segnaposto contenuto 5"/>
          <p:cNvSpPr>
            <a:spLocks noGrp="1"/>
          </p:cNvSpPr>
          <p:nvPr>
            <p:ph sz="quarter" idx="4"/>
          </p:nvPr>
        </p:nvSpPr>
        <p:spPr>
          <a:xfrm>
            <a:off x="6605395" y="2958273"/>
            <a:ext cx="4639736" cy="2910821"/>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2" name="Segnaposto data 1">
            <a:extLst>
              <a:ext uri="{FF2B5EF4-FFF2-40B4-BE49-F238E27FC236}">
                <a16:creationId xmlns:a16="http://schemas.microsoft.com/office/drawing/2014/main" id="{8AF8A515-AA94-45D1-9223-5C2272618D85}"/>
              </a:ext>
            </a:extLst>
          </p:cNvPr>
          <p:cNvSpPr>
            <a:spLocks noGrp="1"/>
          </p:cNvSpPr>
          <p:nvPr>
            <p:ph type="dt" sz="half" idx="10"/>
          </p:nvPr>
        </p:nvSpPr>
        <p:spPr/>
        <p:txBody>
          <a:bodyPr rtlCol="0"/>
          <a:lstStyle/>
          <a:p>
            <a:pPr rtl="0"/>
            <a:fld id="{AAAF3A87-C769-4508-A602-98056DD906C2}" type="datetime1">
              <a:rPr lang="it-IT" noProof="0" smtClean="0"/>
              <a:t>10/05/2024</a:t>
            </a:fld>
            <a:endParaRPr lang="it-IT" noProof="0" dirty="0"/>
          </a:p>
        </p:txBody>
      </p:sp>
      <p:sp>
        <p:nvSpPr>
          <p:cNvPr id="11" name="Segnaposto piè di pagina 10">
            <a:extLst>
              <a:ext uri="{FF2B5EF4-FFF2-40B4-BE49-F238E27FC236}">
                <a16:creationId xmlns:a16="http://schemas.microsoft.com/office/drawing/2014/main" id="{D052F5BC-98E0-4D60-AD67-9547738B7DD4}"/>
              </a:ext>
            </a:extLst>
          </p:cNvPr>
          <p:cNvSpPr>
            <a:spLocks noGrp="1"/>
          </p:cNvSpPr>
          <p:nvPr>
            <p:ph type="ftr" sz="quarter" idx="11"/>
          </p:nvPr>
        </p:nvSpPr>
        <p:spPr/>
        <p:txBody>
          <a:bodyPr rtlCol="0"/>
          <a:lstStyle/>
          <a:p>
            <a:pPr rtl="0"/>
            <a:r>
              <a:rPr lang="it-IT" noProof="0" dirty="0"/>
              <a:t>Piè di pagina</a:t>
            </a:r>
          </a:p>
        </p:txBody>
      </p:sp>
      <p:sp>
        <p:nvSpPr>
          <p:cNvPr id="12" name="Segnaposto numero diapositiva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219594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6" name="Segnaposto data 5">
            <a:extLst>
              <a:ext uri="{FF2B5EF4-FFF2-40B4-BE49-F238E27FC236}">
                <a16:creationId xmlns:a16="http://schemas.microsoft.com/office/drawing/2014/main" id="{7392073F-158F-44A3-8913-917AFFC1BC20}"/>
              </a:ext>
            </a:extLst>
          </p:cNvPr>
          <p:cNvSpPr>
            <a:spLocks noGrp="1"/>
          </p:cNvSpPr>
          <p:nvPr>
            <p:ph type="dt" sz="half" idx="10"/>
          </p:nvPr>
        </p:nvSpPr>
        <p:spPr/>
        <p:txBody>
          <a:bodyPr rtlCol="0"/>
          <a:lstStyle/>
          <a:p>
            <a:pPr rtl="0"/>
            <a:fld id="{5F1DB439-C8A9-45DF-AFF2-9EFA3E72C152}" type="datetime1">
              <a:rPr lang="it-IT" noProof="0" smtClean="0"/>
              <a:t>10/05/2024</a:t>
            </a:fld>
            <a:endParaRPr lang="it-IT" noProof="0" dirty="0"/>
          </a:p>
        </p:txBody>
      </p:sp>
      <p:sp>
        <p:nvSpPr>
          <p:cNvPr id="7" name="Segnaposto piè di pagina 6">
            <a:extLst>
              <a:ext uri="{FF2B5EF4-FFF2-40B4-BE49-F238E27FC236}">
                <a16:creationId xmlns:a16="http://schemas.microsoft.com/office/drawing/2014/main" id="{EED72207-24CA-42B7-A975-2F8E41CBA904}"/>
              </a:ext>
            </a:extLst>
          </p:cNvPr>
          <p:cNvSpPr>
            <a:spLocks noGrp="1"/>
          </p:cNvSpPr>
          <p:nvPr>
            <p:ph type="ftr" sz="quarter" idx="11"/>
          </p:nvPr>
        </p:nvSpPr>
        <p:spPr/>
        <p:txBody>
          <a:bodyPr rtlCol="0"/>
          <a:lstStyle/>
          <a:p>
            <a:pPr rtl="0"/>
            <a:r>
              <a:rPr lang="it-IT" noProof="0" dirty="0"/>
              <a:t>Piè di pagina</a:t>
            </a:r>
          </a:p>
        </p:txBody>
      </p:sp>
      <p:sp>
        <p:nvSpPr>
          <p:cNvPr id="8" name="Segnaposto numero diapositiva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11800130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Vuoto">
    <p:spTree>
      <p:nvGrpSpPr>
        <p:cNvPr id="1" name=""/>
        <p:cNvGrpSpPr/>
        <p:nvPr/>
      </p:nvGrpSpPr>
      <p:grpSpPr>
        <a:xfrm>
          <a:off x="0" y="0"/>
          <a:ext cx="0" cy="0"/>
          <a:chOff x="0" y="0"/>
          <a:chExt cx="0" cy="0"/>
        </a:xfrm>
      </p:grpSpPr>
      <p:sp>
        <p:nvSpPr>
          <p:cNvPr id="6" name="Parallelogramma 14">
            <a:extLst>
              <a:ext uri="{FF2B5EF4-FFF2-40B4-BE49-F238E27FC236}">
                <a16:creationId xmlns:a16="http://schemas.microsoft.com/office/drawing/2014/main" id="{AF082EE3-41AA-4817-A1CC-C33DDB8F675F}"/>
              </a:ext>
            </a:extLst>
          </p:cNvPr>
          <p:cNvSpPr/>
          <p:nvPr userDrawn="1"/>
        </p:nvSpPr>
        <p:spPr>
          <a:xfrm>
            <a:off x="46672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3" name="Segnaposto piè di pagina 2">
            <a:extLst>
              <a:ext uri="{FF2B5EF4-FFF2-40B4-BE49-F238E27FC236}">
                <a16:creationId xmlns:a16="http://schemas.microsoft.com/office/drawing/2014/main" id="{05915714-6BBA-4593-8591-4E26F7D58D9F}"/>
              </a:ext>
            </a:extLst>
          </p:cNvPr>
          <p:cNvSpPr>
            <a:spLocks noGrp="1"/>
          </p:cNvSpPr>
          <p:nvPr>
            <p:ph type="ftr" sz="quarter" idx="11"/>
          </p:nvPr>
        </p:nvSpPr>
        <p:spPr>
          <a:xfrm>
            <a:off x="216130" y="6446838"/>
            <a:ext cx="4846321" cy="365125"/>
          </a:xfrm>
        </p:spPr>
        <p:txBody>
          <a:bodyPr rtlCol="0"/>
          <a:lstStyle>
            <a:lvl1pPr>
              <a:defRPr>
                <a:solidFill>
                  <a:schemeClr val="tx1">
                    <a:lumMod val="75000"/>
                    <a:lumOff val="25000"/>
                  </a:schemeClr>
                </a:solidFill>
              </a:defRPr>
            </a:lvl1pPr>
          </a:lstStyle>
          <a:p>
            <a:endParaRPr lang="it-IT" dirty="0"/>
          </a:p>
        </p:txBody>
      </p:sp>
    </p:spTree>
    <p:extLst>
      <p:ext uri="{BB962C8B-B14F-4D97-AF65-F5344CB8AC3E}">
        <p14:creationId xmlns:p14="http://schemas.microsoft.com/office/powerpoint/2010/main" val="30105073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Parallelogramma 14">
            <a:extLst>
              <a:ext uri="{FF2B5EF4-FFF2-40B4-BE49-F238E27FC236}">
                <a16:creationId xmlns:a16="http://schemas.microsoft.com/office/drawing/2014/main" id="{D20796F3-5674-4AF5-9623-575731F82E52}"/>
              </a:ext>
            </a:extLst>
          </p:cNvPr>
          <p:cNvSpPr/>
          <p:nvPr userDrawn="1"/>
        </p:nvSpPr>
        <p:spPr>
          <a:xfrm>
            <a:off x="46672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2" name="Segnaposto titolo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pPr rtl="0"/>
            <a:r>
              <a:rPr lang="it-IT" noProof="0" dirty="0"/>
              <a:t>Fare clic per modificare lo stile del titolo dello schema</a:t>
            </a:r>
          </a:p>
        </p:txBody>
      </p:sp>
      <p:sp>
        <p:nvSpPr>
          <p:cNvPr id="3" name="Segnaposto testo 2"/>
          <p:cNvSpPr>
            <a:spLocks noGrp="1"/>
          </p:cNvSpPr>
          <p:nvPr>
            <p:ph type="body" idx="1"/>
          </p:nvPr>
        </p:nvSpPr>
        <p:spPr>
          <a:xfrm>
            <a:off x="1216548" y="2108201"/>
            <a:ext cx="10058400" cy="3760891"/>
          </a:xfrm>
          <a:prstGeom prst="rect">
            <a:avLst/>
          </a:prstGeom>
        </p:spPr>
        <p:txBody>
          <a:bodyPr vert="horz" lIns="0" tIns="45720" rIns="0" bIns="45720" rtlCol="0">
            <a:normAutofit/>
          </a:bodyPr>
          <a:lstStyle/>
          <a:p>
            <a:pPr lvl="0" rtl="0"/>
            <a:r>
              <a:rPr lang="it-IT" noProof="0" dirty="0"/>
              <a:t>Fare clic per modificare gli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4" name="Segnaposto data 3"/>
          <p:cNvSpPr>
            <a:spLocks noGrp="1"/>
          </p:cNvSpPr>
          <p:nvPr>
            <p:ph type="dt" sz="half" idx="2"/>
          </p:nvPr>
        </p:nvSpPr>
        <p:spPr>
          <a:xfrm>
            <a:off x="6834126" y="6446838"/>
            <a:ext cx="258485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pPr rtl="0"/>
            <a:fld id="{2CA46E8E-89D0-493E-ABBF-B63A9C819C41}" type="datetime1">
              <a:rPr lang="it-IT" noProof="0" smtClean="0"/>
              <a:t>10/05/2024</a:t>
            </a:fld>
            <a:endParaRPr lang="it-IT" noProof="0" dirty="0"/>
          </a:p>
        </p:txBody>
      </p:sp>
      <p:sp>
        <p:nvSpPr>
          <p:cNvPr id="5" name="Segnaposto piè di pagina 4"/>
          <p:cNvSpPr>
            <a:spLocks noGrp="1"/>
          </p:cNvSpPr>
          <p:nvPr>
            <p:ph type="ftr" sz="quarter" idx="3"/>
          </p:nvPr>
        </p:nvSpPr>
        <p:spPr>
          <a:xfrm>
            <a:off x="1097279" y="6446838"/>
            <a:ext cx="4846321" cy="365125"/>
          </a:xfrm>
          <a:prstGeom prst="rect">
            <a:avLst/>
          </a:prstGeom>
        </p:spPr>
        <p:txBody>
          <a:bodyPr vert="horz" lIns="91440" tIns="45720" rIns="91440" bIns="45720" rtlCol="0" anchor="ctr"/>
          <a:lstStyle>
            <a:lvl1pPr algn="l">
              <a:defRPr sz="900" cap="all" baseline="0">
                <a:solidFill>
                  <a:schemeClr val="tx1">
                    <a:lumMod val="75000"/>
                    <a:lumOff val="25000"/>
                  </a:schemeClr>
                </a:solidFill>
              </a:defRPr>
            </a:lvl1pPr>
          </a:lstStyle>
          <a:p>
            <a:pPr rtl="0"/>
            <a:r>
              <a:rPr lang="it-IT" noProof="0" dirty="0"/>
              <a:t>Piè di pagina</a:t>
            </a:r>
          </a:p>
        </p:txBody>
      </p:sp>
      <p:sp>
        <p:nvSpPr>
          <p:cNvPr id="6" name="Segnaposto numero diapositiva 5"/>
          <p:cNvSpPr>
            <a:spLocks noGrp="1"/>
          </p:cNvSpPr>
          <p:nvPr>
            <p:ph type="sldNum" sz="quarter" idx="4"/>
          </p:nvPr>
        </p:nvSpPr>
        <p:spPr>
          <a:xfrm>
            <a:off x="10375670" y="6446838"/>
            <a:ext cx="780010" cy="365125"/>
          </a:xfrm>
          <a:prstGeom prst="rect">
            <a:avLst/>
          </a:prstGeom>
        </p:spPr>
        <p:txBody>
          <a:bodyPr vert="horz" lIns="91440" tIns="45720" rIns="91440" bIns="45720" rtlCol="0" anchor="ctr"/>
          <a:lstStyle>
            <a:lvl1pPr algn="r">
              <a:defRPr sz="1050">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8" name="Rettangolo 7">
            <a:extLst>
              <a:ext uri="{FF2B5EF4-FFF2-40B4-BE49-F238E27FC236}">
                <a16:creationId xmlns:a16="http://schemas.microsoft.com/office/drawing/2014/main" id="{0F25E55C-1C16-46C6-B789-A4B2BCEF8F86}"/>
              </a:ext>
            </a:extLst>
          </p:cNvPr>
          <p:cNvSpPr/>
          <p:nvPr userDrawn="1"/>
        </p:nvSpPr>
        <p:spPr>
          <a:xfrm>
            <a:off x="0" y="1011981"/>
            <a:ext cx="1036320"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1690285712"/>
      </p:ext>
    </p:extLst>
  </p:cSld>
  <p:clrMap bg1="lt1" tx1="dk1" bg2="lt2" tx2="dk2" accent1="accent1" accent2="accent2" accent3="accent3" accent4="accent4" accent5="accent5" accent6="accent6" hlink="hlink" folHlink="folHlink"/>
  <p:sldLayoutIdLst>
    <p:sldLayoutId id="2147483706" r:id="rId1"/>
    <p:sldLayoutId id="2147483718" r:id="rId2"/>
    <p:sldLayoutId id="2147483707" r:id="rId3"/>
    <p:sldLayoutId id="2147483708" r:id="rId4"/>
    <p:sldLayoutId id="2147483719" r:id="rId5"/>
    <p:sldLayoutId id="2147483709" r:id="rId6"/>
    <p:sldLayoutId id="2147483716" r:id="rId7"/>
    <p:sldLayoutId id="2147483710" r:id="rId8"/>
    <p:sldLayoutId id="2147483711" r:id="rId9"/>
    <p:sldLayoutId id="2147483712" r:id="rId10"/>
    <p:sldLayoutId id="2147483727" r:id="rId11"/>
    <p:sldLayoutId id="2147483720" r:id="rId12"/>
    <p:sldLayoutId id="2147483721" r:id="rId13"/>
    <p:sldLayoutId id="2147483725" r:id="rId14"/>
    <p:sldLayoutId id="2147483726" r:id="rId15"/>
    <p:sldLayoutId id="2147483722" r:id="rId16"/>
    <p:sldLayoutId id="2147483723" r:id="rId17"/>
    <p:sldLayoutId id="2147483715" r:id="rId18"/>
    <p:sldLayoutId id="2147483713" r:id="rId19"/>
    <p:sldLayoutId id="2147483714" r:id="rId20"/>
  </p:sldLayoutIdLst>
  <p:hf sldNum="0" hdr="0" ftr="0" dt="0"/>
  <p:txStyles>
    <p:titleStyle>
      <a:lvl1pPr algn="l" defTabSz="914400" rtl="0" eaLnBrk="1" latinLnBrk="0" hangingPunct="1">
        <a:lnSpc>
          <a:spcPct val="90000"/>
        </a:lnSpc>
        <a:spcBef>
          <a:spcPct val="0"/>
        </a:spcBef>
        <a:buNone/>
        <a:defRPr sz="4800" b="1" kern="1200" spc="-50" baseline="0">
          <a:solidFill>
            <a:schemeClr val="tx1">
              <a:lumMod val="75000"/>
              <a:lumOff val="25000"/>
            </a:schemeClr>
          </a:solidFill>
          <a:latin typeface="+mn-lt"/>
          <a:ea typeface="+mj-ea"/>
          <a:cs typeface="+mj-cs"/>
        </a:defRPr>
      </a:lvl1pPr>
    </p:titleStyle>
    <p:bodyStyle>
      <a:lvl1pPr marL="266700" indent="-266700" algn="l" defTabSz="914400" rtl="0" eaLnBrk="1" latinLnBrk="0" hangingPunct="1">
        <a:lnSpc>
          <a:spcPct val="100000"/>
        </a:lnSpc>
        <a:spcBef>
          <a:spcPts val="1200"/>
        </a:spcBef>
        <a:spcAft>
          <a:spcPts val="200"/>
        </a:spcAft>
        <a:buClr>
          <a:schemeClr val="accent1"/>
        </a:buClr>
        <a:buSzPct val="100000"/>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userDrawn="1">
          <p15:clr>
            <a:srgbClr val="F26B43"/>
          </p15:clr>
        </p15:guide>
        <p15:guide id="2" pos="688" userDrawn="1">
          <p15:clr>
            <a:srgbClr val="F26B43"/>
          </p15:clr>
        </p15:guide>
        <p15:guide id="3" pos="7038" userDrawn="1">
          <p15:clr>
            <a:srgbClr val="F26B43"/>
          </p15:clr>
        </p15:guide>
        <p15:guide id="4" orient="horz" pos="3702" userDrawn="1">
          <p15:clr>
            <a:srgbClr val="F26B43"/>
          </p15:clr>
        </p15:guide>
        <p15:guide id="5" orient="horz" pos="4065"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9.xml"/><Relationship Id="rId6" Type="http://schemas.openxmlformats.org/officeDocument/2006/relationships/image" Target="../media/image28.jpeg"/><Relationship Id="rId5" Type="http://schemas.openxmlformats.org/officeDocument/2006/relationships/image" Target="../media/image2.png"/><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9.png"/><Relationship Id="rId1" Type="http://schemas.openxmlformats.org/officeDocument/2006/relationships/slideLayout" Target="../slideLayouts/slideLayout9.xml"/><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9.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9.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9.xml"/><Relationship Id="rId5" Type="http://schemas.openxmlformats.org/officeDocument/2006/relationships/image" Target="../media/image43.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9.xml"/><Relationship Id="rId5" Type="http://schemas.openxmlformats.org/officeDocument/2006/relationships/image" Target="../media/image2.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Layout" Target="../slideLayouts/slideLayout9.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png"/><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9.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9.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Layout" Target="../slideLayouts/slideLayout9.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7F1CCB64-8231-435F-87C9-78C908E39380}"/>
              </a:ext>
            </a:extLst>
          </p:cNvPr>
          <p:cNvSpPr>
            <a:spLocks noGrp="1"/>
          </p:cNvSpPr>
          <p:nvPr>
            <p:ph type="ctrTitle"/>
          </p:nvPr>
        </p:nvSpPr>
        <p:spPr>
          <a:xfrm>
            <a:off x="5177355" y="648585"/>
            <a:ext cx="6432697" cy="2753089"/>
          </a:xfrm>
        </p:spPr>
        <p:txBody>
          <a:bodyPr>
            <a:noAutofit/>
          </a:bodyPr>
          <a:lstStyle/>
          <a:p>
            <a:pPr algn="ctr"/>
            <a:r>
              <a:rPr lang="it-IT" sz="4400" dirty="0">
                <a:solidFill>
                  <a:schemeClr val="accent3">
                    <a:lumMod val="75000"/>
                  </a:schemeClr>
                </a:solidFill>
                <a:latin typeface="Arial" panose="020B0604020202020204" pitchFamily="34" charset="0"/>
                <a:cs typeface="Arial" panose="020B0604020202020204" pitchFamily="34" charset="0"/>
              </a:rPr>
              <a:t>OVERGROWTH BATTERICO: </a:t>
            </a:r>
            <a:br>
              <a:rPr lang="it-IT" sz="4400" dirty="0">
                <a:solidFill>
                  <a:schemeClr val="accent3">
                    <a:lumMod val="75000"/>
                  </a:schemeClr>
                </a:solidFill>
                <a:latin typeface="Arial" panose="020B0604020202020204" pitchFamily="34" charset="0"/>
                <a:cs typeface="Arial" panose="020B0604020202020204" pitchFamily="34" charset="0"/>
              </a:rPr>
            </a:br>
            <a:r>
              <a:rPr lang="it-IT" sz="4400" dirty="0">
                <a:solidFill>
                  <a:schemeClr val="accent3">
                    <a:lumMod val="75000"/>
                  </a:schemeClr>
                </a:solidFill>
                <a:latin typeface="Arial" panose="020B0604020202020204" pitchFamily="34" charset="0"/>
                <a:cs typeface="Arial" panose="020B0604020202020204" pitchFamily="34" charset="0"/>
              </a:rPr>
              <a:t>DIAGNOSI E TRATTAMENTO </a:t>
            </a:r>
          </a:p>
        </p:txBody>
      </p:sp>
      <p:sp>
        <p:nvSpPr>
          <p:cNvPr id="5" name="CasellaDiTesto 4"/>
          <p:cNvSpPr txBox="1"/>
          <p:nvPr/>
        </p:nvSpPr>
        <p:spPr>
          <a:xfrm>
            <a:off x="5551895" y="3997989"/>
            <a:ext cx="5832475" cy="2246769"/>
          </a:xfrm>
          <a:prstGeom prst="rect">
            <a:avLst/>
          </a:prstGeom>
          <a:noFill/>
        </p:spPr>
        <p:txBody>
          <a:bodyPr>
            <a:spAutoFit/>
          </a:bodyPr>
          <a:lstStyle/>
          <a:p>
            <a:pPr algn="ctr" eaLnBrk="1" fontAlgn="auto" hangingPunct="1">
              <a:spcBef>
                <a:spcPts val="0"/>
              </a:spcBef>
              <a:spcAft>
                <a:spcPts val="0"/>
              </a:spcAft>
              <a:defRPr/>
            </a:pPr>
            <a:r>
              <a:rPr lang="it-IT" sz="2000" b="1" i="1" dirty="0">
                <a:solidFill>
                  <a:srgbClr val="E98B0D"/>
                </a:solidFill>
                <a:latin typeface="Arial" panose="020B0604020202020204" pitchFamily="34" charset="0"/>
                <a:ea typeface="+mn-ea"/>
                <a:cs typeface="Arial" panose="020B0604020202020204" pitchFamily="34" charset="0"/>
              </a:rPr>
              <a:t>Dott.ssa Antonella Santonicola</a:t>
            </a:r>
          </a:p>
          <a:p>
            <a:pPr algn="ctr" eaLnBrk="1" fontAlgn="auto" hangingPunct="1">
              <a:spcBef>
                <a:spcPts val="0"/>
              </a:spcBef>
              <a:spcAft>
                <a:spcPts val="0"/>
              </a:spcAft>
              <a:defRPr/>
            </a:pPr>
            <a:endParaRPr lang="it-IT" sz="2000" b="1" i="1" dirty="0">
              <a:solidFill>
                <a:srgbClr val="E98B0D"/>
              </a:solidFill>
              <a:latin typeface="Arial" panose="020B0604020202020204" pitchFamily="34" charset="0"/>
              <a:ea typeface="+mn-ea"/>
              <a:cs typeface="Arial" panose="020B0604020202020204" pitchFamily="34" charset="0"/>
            </a:endParaRPr>
          </a:p>
          <a:p>
            <a:pPr algn="ctr" eaLnBrk="1" fontAlgn="auto" hangingPunct="1">
              <a:spcBef>
                <a:spcPts val="0"/>
              </a:spcBef>
              <a:spcAft>
                <a:spcPts val="0"/>
              </a:spcAft>
              <a:defRPr/>
            </a:pPr>
            <a:r>
              <a:rPr lang="it-IT" sz="2000" b="1" i="1" dirty="0">
                <a:solidFill>
                  <a:srgbClr val="E98B0D"/>
                </a:solidFill>
                <a:latin typeface="Arial" panose="020B0604020202020204" pitchFamily="34" charset="0"/>
                <a:ea typeface="+mn-ea"/>
                <a:cs typeface="Arial" panose="020B0604020202020204" pitchFamily="34" charset="0"/>
              </a:rPr>
              <a:t>Gastroenterologia</a:t>
            </a:r>
          </a:p>
          <a:p>
            <a:pPr algn="ctr" eaLnBrk="1" fontAlgn="auto" hangingPunct="1">
              <a:spcBef>
                <a:spcPts val="0"/>
              </a:spcBef>
              <a:spcAft>
                <a:spcPts val="0"/>
              </a:spcAft>
              <a:defRPr/>
            </a:pPr>
            <a:r>
              <a:rPr lang="it-IT" sz="2000" b="1" i="1" dirty="0">
                <a:solidFill>
                  <a:srgbClr val="E98B0D"/>
                </a:solidFill>
                <a:latin typeface="Arial" panose="020B0604020202020204" pitchFamily="34" charset="0"/>
                <a:ea typeface="+mn-ea"/>
                <a:cs typeface="Arial" panose="020B0604020202020204" pitchFamily="34" charset="0"/>
              </a:rPr>
              <a:t>Dipartimento di Medicina, Chirurgia e Odontoiatria</a:t>
            </a:r>
          </a:p>
          <a:p>
            <a:pPr algn="ctr" eaLnBrk="1" fontAlgn="auto" hangingPunct="1">
              <a:spcBef>
                <a:spcPts val="0"/>
              </a:spcBef>
              <a:spcAft>
                <a:spcPts val="0"/>
              </a:spcAft>
              <a:defRPr/>
            </a:pPr>
            <a:r>
              <a:rPr lang="it-IT" sz="2000" b="1" i="1" dirty="0">
                <a:solidFill>
                  <a:srgbClr val="E98B0D"/>
                </a:solidFill>
                <a:latin typeface="Arial" panose="020B0604020202020204" pitchFamily="34" charset="0"/>
                <a:cs typeface="Arial" panose="020B0604020202020204" pitchFamily="34" charset="0"/>
              </a:rPr>
              <a:t>Università degli Studi di Salerno</a:t>
            </a:r>
            <a:endParaRPr lang="it-IT" sz="2000" b="1" i="1" dirty="0">
              <a:solidFill>
                <a:srgbClr val="E98B0D"/>
              </a:solidFill>
              <a:latin typeface="Arial" panose="020B0604020202020204" pitchFamily="34" charset="0"/>
              <a:ea typeface="+mn-ea"/>
              <a:cs typeface="Arial" panose="020B0604020202020204" pitchFamily="34" charset="0"/>
            </a:endParaRPr>
          </a:p>
          <a:p>
            <a:pPr algn="ctr" eaLnBrk="1" fontAlgn="auto" hangingPunct="1">
              <a:spcBef>
                <a:spcPts val="0"/>
              </a:spcBef>
              <a:spcAft>
                <a:spcPts val="0"/>
              </a:spcAft>
              <a:defRPr/>
            </a:pPr>
            <a:endParaRPr lang="it-IT" sz="2000" b="1" i="1" dirty="0">
              <a:solidFill>
                <a:srgbClr val="E98B0D"/>
              </a:solidFill>
              <a:latin typeface="Arial" panose="020B0604020202020204" pitchFamily="34" charset="0"/>
              <a:ea typeface="+mn-ea"/>
              <a:cs typeface="Arial" panose="020B0604020202020204" pitchFamily="34" charset="0"/>
            </a:endParaRPr>
          </a:p>
        </p:txBody>
      </p:sp>
      <p:pic>
        <p:nvPicPr>
          <p:cNvPr id="6" name="Picture 7" descr="Università di Salerno, Facoltà di Medicina e Chirurgia A.O.U. San Giovanni  di Dio e Ruggi d'Aragona UOC Gastroenterolog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10893" y="5603747"/>
            <a:ext cx="1381107" cy="977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1150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FEC57682-1DB0-9E15-0AFA-BAAAECD01A0D}"/>
              </a:ext>
            </a:extLst>
          </p:cNvPr>
          <p:cNvSpPr txBox="1"/>
          <p:nvPr/>
        </p:nvSpPr>
        <p:spPr>
          <a:xfrm>
            <a:off x="462189" y="1568619"/>
            <a:ext cx="9212164" cy="2126864"/>
          </a:xfrm>
          <a:prstGeom prst="rect">
            <a:avLst/>
          </a:prstGeom>
          <a:noFill/>
        </p:spPr>
        <p:txBody>
          <a:bodyPr wrap="square">
            <a:spAutoFit/>
          </a:bodyPr>
          <a:lstStyle/>
          <a:p>
            <a:pPr marL="285750" indent="-285750">
              <a:lnSpc>
                <a:spcPct val="150000"/>
              </a:lnSpc>
              <a:buFont typeface="Wingdings" panose="05000000000000000000" pitchFamily="2" charset="2"/>
              <a:buChar char="ü"/>
            </a:pPr>
            <a:r>
              <a:rPr lang="en-US" dirty="0"/>
              <a:t>Probiotics modulate the composition of intestinal microbiota and protect the gut against colonization by pathogens.</a:t>
            </a:r>
          </a:p>
          <a:p>
            <a:pPr marL="285750" indent="-285750">
              <a:lnSpc>
                <a:spcPct val="150000"/>
              </a:lnSpc>
              <a:buFont typeface="Wingdings" panose="05000000000000000000" pitchFamily="2" charset="2"/>
              <a:buChar char="ü"/>
            </a:pPr>
            <a:r>
              <a:rPr lang="en-US" dirty="0"/>
              <a:t>Probiotics are a source of a number of substances that limit the growth and metabolism of microorganisms</a:t>
            </a:r>
          </a:p>
          <a:p>
            <a:pPr marL="285750" indent="-285750">
              <a:lnSpc>
                <a:spcPct val="150000"/>
              </a:lnSpc>
              <a:buFont typeface="Wingdings" panose="05000000000000000000" pitchFamily="2" charset="2"/>
              <a:buChar char="ü"/>
            </a:pPr>
            <a:r>
              <a:rPr lang="en-US" dirty="0"/>
              <a:t>Probiotics compete with other bacteria for nutrients and adhere to the gut epithelium</a:t>
            </a:r>
            <a:endParaRPr lang="it-IT" dirty="0"/>
          </a:p>
        </p:txBody>
      </p:sp>
      <p:sp>
        <p:nvSpPr>
          <p:cNvPr id="4" name="Rettangolo 3">
            <a:extLst>
              <a:ext uri="{FF2B5EF4-FFF2-40B4-BE49-F238E27FC236}">
                <a16:creationId xmlns:a16="http://schemas.microsoft.com/office/drawing/2014/main" id="{8179BBDA-77F4-8554-E1AE-DE94B3664890}"/>
              </a:ext>
            </a:extLst>
          </p:cNvPr>
          <p:cNvSpPr/>
          <p:nvPr/>
        </p:nvSpPr>
        <p:spPr>
          <a:xfrm>
            <a:off x="4134559" y="348373"/>
            <a:ext cx="3801041" cy="584775"/>
          </a:xfrm>
          <a:prstGeom prst="rect">
            <a:avLst/>
          </a:prstGeom>
        </p:spPr>
        <p:txBody>
          <a:bodyPr wrap="none">
            <a:spAutoFit/>
          </a:bodyPr>
          <a:lstStyle/>
          <a:p>
            <a:r>
              <a:rPr lang="it-IT" sz="3200" b="1" dirty="0">
                <a:latin typeface="Arial" panose="020B0604020202020204" pitchFamily="34" charset="0"/>
                <a:cs typeface="Arial" panose="020B0604020202020204" pitchFamily="34" charset="0"/>
              </a:rPr>
              <a:t>SIBO TREATMENT</a:t>
            </a:r>
          </a:p>
        </p:txBody>
      </p:sp>
      <p:sp>
        <p:nvSpPr>
          <p:cNvPr id="5" name="Rettangolo 4">
            <a:extLst>
              <a:ext uri="{FF2B5EF4-FFF2-40B4-BE49-F238E27FC236}">
                <a16:creationId xmlns:a16="http://schemas.microsoft.com/office/drawing/2014/main" id="{8B0F1F69-B53F-FC7C-3333-4B6020FE92E1}"/>
              </a:ext>
            </a:extLst>
          </p:cNvPr>
          <p:cNvSpPr/>
          <p:nvPr/>
        </p:nvSpPr>
        <p:spPr>
          <a:xfrm>
            <a:off x="5142593" y="1008209"/>
            <a:ext cx="1620957" cy="560410"/>
          </a:xfrm>
          <a:prstGeom prst="rect">
            <a:avLst/>
          </a:prstGeom>
        </p:spPr>
        <p:txBody>
          <a:bodyPr wrap="none">
            <a:spAutoFit/>
          </a:bodyPr>
          <a:lstStyle/>
          <a:p>
            <a:pPr>
              <a:lnSpc>
                <a:spcPct val="200000"/>
              </a:lnSpc>
            </a:pPr>
            <a:r>
              <a:rPr lang="it-IT" b="1" i="1" dirty="0">
                <a:latin typeface="Arial" panose="020B0604020202020204" pitchFamily="34" charset="0"/>
                <a:cs typeface="Arial" panose="020B0604020202020204" pitchFamily="34" charset="0"/>
              </a:rPr>
              <a:t>PROBIOTICS</a:t>
            </a:r>
            <a:endParaRPr lang="en-US" b="1" i="1" dirty="0">
              <a:latin typeface="Arial" panose="020B0604020202020204" pitchFamily="34" charset="0"/>
              <a:cs typeface="Arial" panose="020B0604020202020204" pitchFamily="34" charset="0"/>
            </a:endParaRPr>
          </a:p>
        </p:txBody>
      </p:sp>
      <p:sp>
        <p:nvSpPr>
          <p:cNvPr id="7" name="CasellaDiTesto 6">
            <a:extLst>
              <a:ext uri="{FF2B5EF4-FFF2-40B4-BE49-F238E27FC236}">
                <a16:creationId xmlns:a16="http://schemas.microsoft.com/office/drawing/2014/main" id="{47569FE0-E8A8-1BEB-07D4-29FEE0FC0797}"/>
              </a:ext>
            </a:extLst>
          </p:cNvPr>
          <p:cNvSpPr txBox="1"/>
          <p:nvPr/>
        </p:nvSpPr>
        <p:spPr>
          <a:xfrm>
            <a:off x="542364" y="4249945"/>
            <a:ext cx="4047565" cy="1200329"/>
          </a:xfrm>
          <a:prstGeom prst="rect">
            <a:avLst/>
          </a:prstGeom>
          <a:noFill/>
        </p:spPr>
        <p:txBody>
          <a:bodyPr wrap="square">
            <a:spAutoFit/>
          </a:bodyPr>
          <a:lstStyle/>
          <a:p>
            <a:r>
              <a:rPr lang="en-US" dirty="0"/>
              <a:t>Probiotic therapy was associated with a slightly decreased incidence of SIBO, although this preventive effect was not statistically significant.</a:t>
            </a:r>
            <a:endParaRPr lang="it-IT" dirty="0"/>
          </a:p>
        </p:txBody>
      </p:sp>
      <p:pic>
        <p:nvPicPr>
          <p:cNvPr id="9" name="Immagine 8">
            <a:extLst>
              <a:ext uri="{FF2B5EF4-FFF2-40B4-BE49-F238E27FC236}">
                <a16:creationId xmlns:a16="http://schemas.microsoft.com/office/drawing/2014/main" id="{40EDDAF8-DEBC-6B2E-53EA-6F8B9BC5627D}"/>
              </a:ext>
            </a:extLst>
          </p:cNvPr>
          <p:cNvPicPr>
            <a:picLocks noChangeAspect="1"/>
          </p:cNvPicPr>
          <p:nvPr/>
        </p:nvPicPr>
        <p:blipFill rotWithShape="1">
          <a:blip r:embed="rId2"/>
          <a:srcRect l="32721" t="25882" r="34911" b="47827"/>
          <a:stretch/>
        </p:blipFill>
        <p:spPr>
          <a:xfrm>
            <a:off x="4778188" y="3605948"/>
            <a:ext cx="4998199" cy="2283597"/>
          </a:xfrm>
          <a:prstGeom prst="rect">
            <a:avLst/>
          </a:prstGeom>
        </p:spPr>
      </p:pic>
      <p:sp>
        <p:nvSpPr>
          <p:cNvPr id="11" name="CasellaDiTesto 10">
            <a:extLst>
              <a:ext uri="{FF2B5EF4-FFF2-40B4-BE49-F238E27FC236}">
                <a16:creationId xmlns:a16="http://schemas.microsoft.com/office/drawing/2014/main" id="{0335C70A-89CF-0316-8EDD-B49AD829D0B2}"/>
              </a:ext>
            </a:extLst>
          </p:cNvPr>
          <p:cNvSpPr txBox="1"/>
          <p:nvPr/>
        </p:nvSpPr>
        <p:spPr>
          <a:xfrm>
            <a:off x="7935600" y="6443218"/>
            <a:ext cx="3715550" cy="307777"/>
          </a:xfrm>
          <a:prstGeom prst="rect">
            <a:avLst/>
          </a:prstGeom>
          <a:noFill/>
        </p:spPr>
        <p:txBody>
          <a:bodyPr wrap="square">
            <a:spAutoFit/>
          </a:bodyPr>
          <a:lstStyle/>
          <a:p>
            <a:pPr algn="r"/>
            <a:r>
              <a:rPr lang="it-IT" sz="1400" i="1" dirty="0">
                <a:latin typeface="Arial" panose="020B0604020202020204" pitchFamily="34" charset="0"/>
                <a:cs typeface="Arial" panose="020B0604020202020204" pitchFamily="34" charset="0"/>
              </a:rPr>
              <a:t>Zhong et al. J </a:t>
            </a:r>
            <a:r>
              <a:rPr lang="it-IT" sz="1400" i="1" dirty="0" err="1">
                <a:latin typeface="Arial" panose="020B0604020202020204" pitchFamily="34" charset="0"/>
                <a:cs typeface="Arial" panose="020B0604020202020204" pitchFamily="34" charset="0"/>
              </a:rPr>
              <a:t>Clin</a:t>
            </a:r>
            <a:r>
              <a:rPr lang="it-IT" sz="1400" i="1" dirty="0">
                <a:latin typeface="Arial" panose="020B0604020202020204" pitchFamily="34" charset="0"/>
                <a:cs typeface="Arial" panose="020B0604020202020204" pitchFamily="34" charset="0"/>
              </a:rPr>
              <a:t> </a:t>
            </a:r>
            <a:r>
              <a:rPr lang="it-IT" sz="1400" i="1" dirty="0" err="1">
                <a:latin typeface="Arial" panose="020B0604020202020204" pitchFamily="34" charset="0"/>
                <a:cs typeface="Arial" panose="020B0604020202020204" pitchFamily="34" charset="0"/>
              </a:rPr>
              <a:t>Gastroenterol</a:t>
            </a:r>
            <a:r>
              <a:rPr lang="it-IT" sz="1400" i="1" dirty="0">
                <a:latin typeface="Arial" panose="020B0604020202020204" pitchFamily="34" charset="0"/>
                <a:cs typeface="Arial" panose="020B0604020202020204" pitchFamily="34" charset="0"/>
              </a:rPr>
              <a:t> 2017</a:t>
            </a:r>
          </a:p>
        </p:txBody>
      </p:sp>
      <p:pic>
        <p:nvPicPr>
          <p:cNvPr id="13" name="Immagine 12">
            <a:extLst>
              <a:ext uri="{FF2B5EF4-FFF2-40B4-BE49-F238E27FC236}">
                <a16:creationId xmlns:a16="http://schemas.microsoft.com/office/drawing/2014/main" id="{DA6E8F91-4AD6-C54B-0A17-58D9EEEF6B1E}"/>
              </a:ext>
            </a:extLst>
          </p:cNvPr>
          <p:cNvPicPr>
            <a:picLocks noChangeAspect="1"/>
          </p:cNvPicPr>
          <p:nvPr/>
        </p:nvPicPr>
        <p:blipFill rotWithShape="1">
          <a:blip r:embed="rId3"/>
          <a:srcRect l="32574" t="40260" r="35882" b="21831"/>
          <a:stretch/>
        </p:blipFill>
        <p:spPr>
          <a:xfrm>
            <a:off x="4840620" y="3692364"/>
            <a:ext cx="4760580" cy="2599766"/>
          </a:xfrm>
          <a:prstGeom prst="rect">
            <a:avLst/>
          </a:prstGeom>
        </p:spPr>
      </p:pic>
      <p:sp>
        <p:nvSpPr>
          <p:cNvPr id="15" name="CasellaDiTesto 14">
            <a:extLst>
              <a:ext uri="{FF2B5EF4-FFF2-40B4-BE49-F238E27FC236}">
                <a16:creationId xmlns:a16="http://schemas.microsoft.com/office/drawing/2014/main" id="{56392ECC-FDE8-AA22-077C-D513C9FD49F5}"/>
              </a:ext>
            </a:extLst>
          </p:cNvPr>
          <p:cNvSpPr txBox="1"/>
          <p:nvPr/>
        </p:nvSpPr>
        <p:spPr>
          <a:xfrm>
            <a:off x="542202" y="4635850"/>
            <a:ext cx="4204447" cy="923330"/>
          </a:xfrm>
          <a:prstGeom prst="rect">
            <a:avLst/>
          </a:prstGeom>
          <a:noFill/>
        </p:spPr>
        <p:txBody>
          <a:bodyPr wrap="square">
            <a:spAutoFit/>
          </a:bodyPr>
          <a:lstStyle/>
          <a:p>
            <a:r>
              <a:rPr lang="en-US" dirty="0"/>
              <a:t>Patients with SIBO using probiotics had a significantly higher SIBO decontamination rate compared with the </a:t>
            </a:r>
            <a:r>
              <a:rPr lang="en-US" dirty="0" err="1"/>
              <a:t>nonprobiotic</a:t>
            </a:r>
            <a:r>
              <a:rPr lang="en-US" dirty="0"/>
              <a:t> users</a:t>
            </a:r>
            <a:endParaRPr lang="it-IT" dirty="0"/>
          </a:p>
        </p:txBody>
      </p:sp>
      <p:pic>
        <p:nvPicPr>
          <p:cNvPr id="1026" name="Picture 2" descr="Benefits of Probiotics - Bridge Chiropractic">
            <a:extLst>
              <a:ext uri="{FF2B5EF4-FFF2-40B4-BE49-F238E27FC236}">
                <a16:creationId xmlns:a16="http://schemas.microsoft.com/office/drawing/2014/main" id="{738BC87C-171B-2F26-0F8B-5E3899A2CB6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8301"/>
          <a:stretch/>
        </p:blipFill>
        <p:spPr bwMode="auto">
          <a:xfrm>
            <a:off x="9412300" y="1444076"/>
            <a:ext cx="2699018" cy="22050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7" descr="Università di Salerno, Facoltà di Medicina e Chirurgia A.O.U. San Giovanni  di Dio e Ruggi d'Aragona UOC Gastroenterologia">
            <a:extLst>
              <a:ext uri="{FF2B5EF4-FFF2-40B4-BE49-F238E27FC236}">
                <a16:creationId xmlns:a16="http://schemas.microsoft.com/office/drawing/2014/main" id="{C6B17AB3-989A-C3BF-8DBE-67C383FE0A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90486" y="1"/>
            <a:ext cx="1608441" cy="1082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perdita di peso. grasso vs magro. prima e dopo il concetto 4780863 Arte  vettoriale a Vecteezy">
            <a:extLst>
              <a:ext uri="{FF2B5EF4-FFF2-40B4-BE49-F238E27FC236}">
                <a16:creationId xmlns:a16="http://schemas.microsoft.com/office/drawing/2014/main" id="{580EF72A-40A1-38EE-A2CE-225A88AEC633}"/>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0527" b="10458"/>
          <a:stretch/>
        </p:blipFill>
        <p:spPr bwMode="auto">
          <a:xfrm>
            <a:off x="2204648" y="1116693"/>
            <a:ext cx="6858000" cy="4733098"/>
          </a:xfrm>
          <a:prstGeom prst="rect">
            <a:avLst/>
          </a:prstGeom>
          <a:noFill/>
          <a:extLst>
            <a:ext uri="{909E8E84-426E-40DD-AFC4-6F175D3DCCD1}">
              <a14:hiddenFill xmlns:a14="http://schemas.microsoft.com/office/drawing/2010/main">
                <a:solidFill>
                  <a:srgbClr val="FFFFFF"/>
                </a:solidFill>
              </a14:hiddenFill>
            </a:ext>
          </a:extLst>
        </p:spPr>
      </p:pic>
      <p:sp>
        <p:nvSpPr>
          <p:cNvPr id="8" name="CasellaDiTesto 7">
            <a:extLst>
              <a:ext uri="{FF2B5EF4-FFF2-40B4-BE49-F238E27FC236}">
                <a16:creationId xmlns:a16="http://schemas.microsoft.com/office/drawing/2014/main" id="{E203E5A4-D768-09A2-F7DA-B7CE2010D7F8}"/>
              </a:ext>
            </a:extLst>
          </p:cNvPr>
          <p:cNvSpPr txBox="1"/>
          <p:nvPr/>
        </p:nvSpPr>
        <p:spPr>
          <a:xfrm>
            <a:off x="4937624" y="1263844"/>
            <a:ext cx="696024" cy="2554545"/>
          </a:xfrm>
          <a:prstGeom prst="rect">
            <a:avLst/>
          </a:prstGeom>
          <a:noFill/>
        </p:spPr>
        <p:txBody>
          <a:bodyPr wrap="none" rtlCol="0">
            <a:spAutoFit/>
          </a:bodyPr>
          <a:lstStyle/>
          <a:p>
            <a:r>
              <a:rPr lang="it-IT" sz="8000" b="1" dirty="0">
                <a:solidFill>
                  <a:srgbClr val="FF0000"/>
                </a:solidFill>
              </a:rPr>
              <a:t>=</a:t>
            </a:r>
          </a:p>
          <a:p>
            <a:r>
              <a:rPr lang="it-IT" sz="8000" b="1" dirty="0">
                <a:solidFill>
                  <a:srgbClr val="FF0000"/>
                </a:solidFill>
              </a:rPr>
              <a:t>?</a:t>
            </a:r>
          </a:p>
        </p:txBody>
      </p:sp>
    </p:spTree>
    <p:extLst>
      <p:ext uri="{BB962C8B-B14F-4D97-AF65-F5344CB8AC3E}">
        <p14:creationId xmlns:p14="http://schemas.microsoft.com/office/powerpoint/2010/main" val="576803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ppt_x"/>
                                          </p:val>
                                        </p:tav>
                                      </p:tavLst>
                                    </p:anim>
                                    <p:anim calcmode="lin" valueType="num">
                                      <p:cBhvr additive="base">
                                        <p:cTn id="7" dur="500"/>
                                        <p:tgtEl>
                                          <p:spTgt spid="7"/>
                                        </p:tgtEl>
                                        <p:attrNameLst>
                                          <p:attrName>ppt_y</p:attrName>
                                        </p:attrNameLst>
                                      </p:cBhvr>
                                      <p:tavLst>
                                        <p:tav tm="0">
                                          <p:val>
                                            <p:strVal val="ppt_y"/>
                                          </p:val>
                                        </p:tav>
                                        <p:tav tm="100000">
                                          <p:val>
                                            <p:strVal val="1+ppt_h/2"/>
                                          </p:val>
                                        </p:tav>
                                      </p:tavLst>
                                    </p:anim>
                                    <p:set>
                                      <p:cBhvr>
                                        <p:cTn id="8" dur="1" fill="hold">
                                          <p:stCondLst>
                                            <p:cond delay="499"/>
                                          </p:stCondLst>
                                        </p:cTn>
                                        <p:tgtEl>
                                          <p:spTgt spid="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0-#ppt_h/2"/>
                                          </p:val>
                                        </p:tav>
                                        <p:tav tm="100000">
                                          <p:val>
                                            <p:strVal val="#ppt_y"/>
                                          </p:val>
                                        </p:tav>
                                      </p:tavLst>
                                    </p:anim>
                                  </p:childTnLst>
                                </p:cTn>
                              </p:par>
                              <p:par>
                                <p:cTn id="15" presetID="2" presetClass="entr" presetSubtype="1"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ppt_x"/>
                                          </p:val>
                                        </p:tav>
                                        <p:tav tm="100000">
                                          <p:val>
                                            <p:strVal val="#ppt_x"/>
                                          </p:val>
                                        </p:tav>
                                      </p:tavLst>
                                    </p:anim>
                                    <p:anim calcmode="lin" valueType="num">
                                      <p:cBhvr additive="base">
                                        <p:cTn id="2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7FAE80FA-08D0-E757-F427-6270764EDAAD}"/>
              </a:ext>
            </a:extLst>
          </p:cNvPr>
          <p:cNvPicPr>
            <a:picLocks noChangeAspect="1"/>
          </p:cNvPicPr>
          <p:nvPr/>
        </p:nvPicPr>
        <p:blipFill rotWithShape="1">
          <a:blip r:embed="rId2"/>
          <a:srcRect l="39338" t="15425" r="23382" b="59869"/>
          <a:stretch/>
        </p:blipFill>
        <p:spPr>
          <a:xfrm>
            <a:off x="457199" y="376516"/>
            <a:ext cx="5979460" cy="2011809"/>
          </a:xfrm>
          <a:prstGeom prst="rect">
            <a:avLst/>
          </a:prstGeom>
        </p:spPr>
      </p:pic>
      <p:sp>
        <p:nvSpPr>
          <p:cNvPr id="5" name="CasellaDiTesto 4">
            <a:extLst>
              <a:ext uri="{FF2B5EF4-FFF2-40B4-BE49-F238E27FC236}">
                <a16:creationId xmlns:a16="http://schemas.microsoft.com/office/drawing/2014/main" id="{A116A536-F441-8F3C-57C5-74867A221B84}"/>
              </a:ext>
            </a:extLst>
          </p:cNvPr>
          <p:cNvSpPr txBox="1"/>
          <p:nvPr/>
        </p:nvSpPr>
        <p:spPr>
          <a:xfrm>
            <a:off x="201706" y="3611650"/>
            <a:ext cx="6096000" cy="1169551"/>
          </a:xfrm>
          <a:prstGeom prst="rect">
            <a:avLst/>
          </a:prstGeom>
          <a:noFill/>
        </p:spPr>
        <p:txBody>
          <a:bodyPr wrap="square">
            <a:spAutoFit/>
          </a:bodyPr>
          <a:lstStyle/>
          <a:p>
            <a:pPr marL="285750" indent="-285750">
              <a:buFont typeface="Arial" panose="020B0604020202020204" pitchFamily="34" charset="0"/>
              <a:buChar char="•"/>
            </a:pPr>
            <a:r>
              <a:rPr lang="it-IT" sz="1400" i="1" dirty="0" err="1"/>
              <a:t>Probiotic</a:t>
            </a:r>
            <a:r>
              <a:rPr lang="it-IT" sz="1400" i="1" dirty="0"/>
              <a:t> 50B® (Pure </a:t>
            </a:r>
            <a:r>
              <a:rPr lang="it-IT" sz="1400" i="1" dirty="0" err="1"/>
              <a:t>Encapsulations</a:t>
            </a:r>
            <a:r>
              <a:rPr lang="it-IT" sz="1400" i="1" dirty="0"/>
              <a:t>, Nestlé Health Science, Hoboken, NJ, USA) </a:t>
            </a:r>
            <a:r>
              <a:rPr lang="it-IT" sz="1400" i="1" dirty="0" err="1"/>
              <a:t>composed</a:t>
            </a:r>
            <a:r>
              <a:rPr lang="it-IT" sz="1400" i="1" dirty="0"/>
              <a:t> of 50 </a:t>
            </a:r>
            <a:r>
              <a:rPr lang="it-IT" sz="1400" i="1" dirty="0" err="1"/>
              <a:t>billion</a:t>
            </a:r>
            <a:r>
              <a:rPr lang="it-IT" sz="1400" i="1" dirty="0"/>
              <a:t> CFU per capsule (Lactobacillus </a:t>
            </a:r>
            <a:r>
              <a:rPr lang="it-IT" sz="1400" i="1" dirty="0" err="1"/>
              <a:t>acidophilus</a:t>
            </a:r>
            <a:r>
              <a:rPr lang="it-IT" sz="1400" i="1" dirty="0"/>
              <a:t> La-14, </a:t>
            </a:r>
            <a:r>
              <a:rPr lang="it-IT" sz="1400" i="1" dirty="0" err="1"/>
              <a:t>Bifdobacterium</a:t>
            </a:r>
            <a:r>
              <a:rPr lang="it-IT" sz="1400" i="1" dirty="0"/>
              <a:t> </a:t>
            </a:r>
            <a:r>
              <a:rPr lang="it-IT" sz="1400" i="1" dirty="0" err="1"/>
              <a:t>lactis</a:t>
            </a:r>
            <a:r>
              <a:rPr lang="it-IT" sz="1400" i="1" dirty="0"/>
              <a:t> Bl-04, Lactobacillus </a:t>
            </a:r>
            <a:r>
              <a:rPr lang="it-IT" sz="1400" i="1" dirty="0" err="1"/>
              <a:t>rhamnosus</a:t>
            </a:r>
            <a:r>
              <a:rPr lang="it-IT" sz="1400" i="1" dirty="0"/>
              <a:t> GG, </a:t>
            </a:r>
            <a:r>
              <a:rPr lang="it-IT" sz="1400" i="1" dirty="0" err="1"/>
              <a:t>Bifdobacterium</a:t>
            </a:r>
            <a:r>
              <a:rPr lang="it-IT" sz="1400" i="1" dirty="0"/>
              <a:t> </a:t>
            </a:r>
            <a:r>
              <a:rPr lang="it-IT" sz="1400" i="1" dirty="0" err="1"/>
              <a:t>longum</a:t>
            </a:r>
            <a:r>
              <a:rPr lang="it-IT" sz="1400" i="1" dirty="0"/>
              <a:t> Bl-05, Lactobacillus </a:t>
            </a:r>
            <a:r>
              <a:rPr lang="it-IT" sz="1400" i="1" dirty="0" err="1"/>
              <a:t>plantarum</a:t>
            </a:r>
            <a:r>
              <a:rPr lang="it-IT" sz="1400" i="1" dirty="0"/>
              <a:t> Lp-115, </a:t>
            </a:r>
            <a:r>
              <a:rPr lang="it-IT" sz="1400" i="1" dirty="0" err="1"/>
              <a:t>Bifdobacterium</a:t>
            </a:r>
            <a:r>
              <a:rPr lang="it-IT" sz="1400" i="1" dirty="0"/>
              <a:t> </a:t>
            </a:r>
            <a:r>
              <a:rPr lang="it-IT" sz="1400" i="1" dirty="0" err="1"/>
              <a:t>bifdum</a:t>
            </a:r>
            <a:r>
              <a:rPr lang="it-IT" sz="1400" i="1" dirty="0"/>
              <a:t> Bb-06, Lactobacillus </a:t>
            </a:r>
            <a:r>
              <a:rPr lang="it-IT" sz="1400" i="1" dirty="0" err="1"/>
              <a:t>gasseri</a:t>
            </a:r>
            <a:r>
              <a:rPr lang="it-IT" sz="1400" i="1" dirty="0"/>
              <a:t> Lg-36)</a:t>
            </a:r>
          </a:p>
        </p:txBody>
      </p:sp>
      <p:sp>
        <p:nvSpPr>
          <p:cNvPr id="7" name="CasellaDiTesto 6">
            <a:extLst>
              <a:ext uri="{FF2B5EF4-FFF2-40B4-BE49-F238E27FC236}">
                <a16:creationId xmlns:a16="http://schemas.microsoft.com/office/drawing/2014/main" id="{2F53B1D3-C26F-5CDD-CC17-1C2F2BD8FE8F}"/>
              </a:ext>
            </a:extLst>
          </p:cNvPr>
          <p:cNvSpPr txBox="1"/>
          <p:nvPr/>
        </p:nvSpPr>
        <p:spPr>
          <a:xfrm>
            <a:off x="201706" y="4980420"/>
            <a:ext cx="6096000" cy="923330"/>
          </a:xfrm>
          <a:prstGeom prst="rect">
            <a:avLst/>
          </a:prstGeom>
          <a:noFill/>
        </p:spPr>
        <p:txBody>
          <a:bodyPr wrap="square">
            <a:spAutoFit/>
          </a:bodyPr>
          <a:lstStyle/>
          <a:p>
            <a:pPr marL="285750" indent="-285750">
              <a:buFont typeface="Courier New" panose="02070309020205020404" pitchFamily="49" charset="0"/>
              <a:buChar char="o"/>
            </a:pPr>
            <a:r>
              <a:rPr lang="it-IT" dirty="0"/>
              <a:t>GSRS </a:t>
            </a:r>
            <a:r>
              <a:rPr lang="it-IT" dirty="0" err="1"/>
              <a:t>questionnaire</a:t>
            </a:r>
            <a:r>
              <a:rPr lang="it-IT" dirty="0"/>
              <a:t> for GI </a:t>
            </a:r>
            <a:r>
              <a:rPr lang="it-IT" dirty="0" err="1"/>
              <a:t>symptoms</a:t>
            </a:r>
            <a:r>
              <a:rPr lang="it-IT" dirty="0"/>
              <a:t> </a:t>
            </a:r>
            <a:r>
              <a:rPr lang="it-IT" dirty="0" err="1"/>
              <a:t>evaluation</a:t>
            </a:r>
            <a:endParaRPr lang="it-IT" dirty="0"/>
          </a:p>
          <a:p>
            <a:pPr marL="285750" indent="-285750">
              <a:buFont typeface="Courier New" panose="02070309020205020404" pitchFamily="49" charset="0"/>
              <a:buChar char="o"/>
            </a:pPr>
            <a:r>
              <a:rPr lang="en-US" dirty="0"/>
              <a:t>Hydrogen breath test with 25 g of glucose for SIBO assessment</a:t>
            </a:r>
            <a:endParaRPr lang="it-IT" dirty="0"/>
          </a:p>
        </p:txBody>
      </p:sp>
      <p:pic>
        <p:nvPicPr>
          <p:cNvPr id="8" name="Picture 7" descr="Università di Salerno, Facoltà di Medicina e Chirurgia A.O.U. San Giovanni  di Dio e Ruggi d'Aragona UOC Gastroenterologia">
            <a:extLst>
              <a:ext uri="{FF2B5EF4-FFF2-40B4-BE49-F238E27FC236}">
                <a16:creationId xmlns:a16="http://schemas.microsoft.com/office/drawing/2014/main" id="{1BD6687B-5EB8-9B31-0EA4-171B748E17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90486" y="1"/>
            <a:ext cx="1608441" cy="1082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magine 9">
            <a:extLst>
              <a:ext uri="{FF2B5EF4-FFF2-40B4-BE49-F238E27FC236}">
                <a16:creationId xmlns:a16="http://schemas.microsoft.com/office/drawing/2014/main" id="{769E11D5-0AB0-7D03-D81D-730DA0BE4B71}"/>
              </a:ext>
            </a:extLst>
          </p:cNvPr>
          <p:cNvPicPr>
            <a:picLocks noChangeAspect="1"/>
          </p:cNvPicPr>
          <p:nvPr/>
        </p:nvPicPr>
        <p:blipFill rotWithShape="1">
          <a:blip r:embed="rId4"/>
          <a:srcRect l="48897" t="38039" r="24926" b="33725"/>
          <a:stretch/>
        </p:blipFill>
        <p:spPr>
          <a:xfrm>
            <a:off x="6770081" y="2151528"/>
            <a:ext cx="4624625" cy="2805953"/>
          </a:xfrm>
          <a:prstGeom prst="rect">
            <a:avLst/>
          </a:prstGeom>
        </p:spPr>
      </p:pic>
      <p:sp>
        <p:nvSpPr>
          <p:cNvPr id="12" name="CasellaDiTesto 11">
            <a:extLst>
              <a:ext uri="{FF2B5EF4-FFF2-40B4-BE49-F238E27FC236}">
                <a16:creationId xmlns:a16="http://schemas.microsoft.com/office/drawing/2014/main" id="{C5E64D5B-9B86-A12E-574D-564D62194117}"/>
              </a:ext>
            </a:extLst>
          </p:cNvPr>
          <p:cNvSpPr txBox="1"/>
          <p:nvPr/>
        </p:nvSpPr>
        <p:spPr>
          <a:xfrm>
            <a:off x="502888" y="2662663"/>
            <a:ext cx="6100482" cy="646331"/>
          </a:xfrm>
          <a:prstGeom prst="rect">
            <a:avLst/>
          </a:prstGeom>
          <a:noFill/>
        </p:spPr>
        <p:txBody>
          <a:bodyPr wrap="square">
            <a:spAutoFit/>
          </a:bodyPr>
          <a:lstStyle/>
          <a:p>
            <a:r>
              <a:rPr lang="en-US" dirty="0"/>
              <a:t>55 RYGB patients</a:t>
            </a:r>
          </a:p>
          <a:p>
            <a:r>
              <a:rPr lang="en-US" dirty="0"/>
              <a:t>Probiotic group n=36; Control group n=39</a:t>
            </a:r>
            <a:endParaRPr lang="it-IT" dirty="0"/>
          </a:p>
        </p:txBody>
      </p:sp>
      <p:pic>
        <p:nvPicPr>
          <p:cNvPr id="14" name="Immagine 13">
            <a:extLst>
              <a:ext uri="{FF2B5EF4-FFF2-40B4-BE49-F238E27FC236}">
                <a16:creationId xmlns:a16="http://schemas.microsoft.com/office/drawing/2014/main" id="{9266E966-B8AC-6437-7A55-9AE12407C70E}"/>
              </a:ext>
            </a:extLst>
          </p:cNvPr>
          <p:cNvPicPr>
            <a:picLocks noChangeAspect="1"/>
          </p:cNvPicPr>
          <p:nvPr/>
        </p:nvPicPr>
        <p:blipFill rotWithShape="1">
          <a:blip r:embed="rId5"/>
          <a:srcRect l="57353" t="37908" r="24338" b="45360"/>
          <a:stretch/>
        </p:blipFill>
        <p:spPr>
          <a:xfrm>
            <a:off x="5593976" y="4980420"/>
            <a:ext cx="3101788" cy="1594494"/>
          </a:xfrm>
          <a:prstGeom prst="rect">
            <a:avLst/>
          </a:prstGeom>
        </p:spPr>
      </p:pic>
      <p:cxnSp>
        <p:nvCxnSpPr>
          <p:cNvPr id="16" name="Connettore diritto 15">
            <a:extLst>
              <a:ext uri="{FF2B5EF4-FFF2-40B4-BE49-F238E27FC236}">
                <a16:creationId xmlns:a16="http://schemas.microsoft.com/office/drawing/2014/main" id="{412629EE-6420-950E-F5DC-1DE17B6EA630}"/>
              </a:ext>
            </a:extLst>
          </p:cNvPr>
          <p:cNvCxnSpPr/>
          <p:nvPr/>
        </p:nvCxnSpPr>
        <p:spPr>
          <a:xfrm>
            <a:off x="7019364" y="6284259"/>
            <a:ext cx="63649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CasellaDiTesto 16">
            <a:extLst>
              <a:ext uri="{FF2B5EF4-FFF2-40B4-BE49-F238E27FC236}">
                <a16:creationId xmlns:a16="http://schemas.microsoft.com/office/drawing/2014/main" id="{2A712762-DDDD-DE00-9FF9-D059DDA12602}"/>
              </a:ext>
            </a:extLst>
          </p:cNvPr>
          <p:cNvSpPr txBox="1"/>
          <p:nvPr/>
        </p:nvSpPr>
        <p:spPr>
          <a:xfrm>
            <a:off x="9780494" y="6221506"/>
            <a:ext cx="1236236" cy="369332"/>
          </a:xfrm>
          <a:prstGeom prst="rect">
            <a:avLst/>
          </a:prstGeom>
          <a:noFill/>
        </p:spPr>
        <p:txBody>
          <a:bodyPr wrap="none" rtlCol="0">
            <a:spAutoFit/>
          </a:bodyPr>
          <a:lstStyle/>
          <a:p>
            <a:r>
              <a:rPr lang="it-IT" dirty="0"/>
              <a:t>OBSU 2024</a:t>
            </a:r>
          </a:p>
        </p:txBody>
      </p:sp>
    </p:spTree>
    <p:extLst>
      <p:ext uri="{BB962C8B-B14F-4D97-AF65-F5344CB8AC3E}">
        <p14:creationId xmlns:p14="http://schemas.microsoft.com/office/powerpoint/2010/main" val="1607832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1000"/>
                                        <p:tgtEl>
                                          <p:spTgt spid="16"/>
                                        </p:tgtEl>
                                      </p:cBhvr>
                                    </p:animEffect>
                                    <p:anim calcmode="lin" valueType="num">
                                      <p:cBhvr>
                                        <p:cTn id="19" dur="1000" fill="hold"/>
                                        <p:tgtEl>
                                          <p:spTgt spid="16"/>
                                        </p:tgtEl>
                                        <p:attrNameLst>
                                          <p:attrName>ppt_x</p:attrName>
                                        </p:attrNameLst>
                                      </p:cBhvr>
                                      <p:tavLst>
                                        <p:tav tm="0">
                                          <p:val>
                                            <p:strVal val="#ppt_x"/>
                                          </p:val>
                                        </p:tav>
                                        <p:tav tm="100000">
                                          <p:val>
                                            <p:strVal val="#ppt_x"/>
                                          </p:val>
                                        </p:tav>
                                      </p:tavLst>
                                    </p:anim>
                                    <p:anim calcmode="lin" valueType="num">
                                      <p:cBhvr>
                                        <p:cTn id="2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B8C296D6-56A9-D740-A3B2-F38FB983F5D7}"/>
              </a:ext>
            </a:extLst>
          </p:cNvPr>
          <p:cNvSpPr/>
          <p:nvPr/>
        </p:nvSpPr>
        <p:spPr>
          <a:xfrm>
            <a:off x="4286982" y="278470"/>
            <a:ext cx="3801041" cy="584775"/>
          </a:xfrm>
          <a:prstGeom prst="rect">
            <a:avLst/>
          </a:prstGeom>
        </p:spPr>
        <p:txBody>
          <a:bodyPr wrap="none">
            <a:spAutoFit/>
          </a:bodyPr>
          <a:lstStyle/>
          <a:p>
            <a:r>
              <a:rPr lang="it-IT" sz="3200" b="1" dirty="0">
                <a:latin typeface="Arial" panose="020B0604020202020204" pitchFamily="34" charset="0"/>
                <a:cs typeface="Arial" panose="020B0604020202020204" pitchFamily="34" charset="0"/>
              </a:rPr>
              <a:t>SIBO TREATMENT</a:t>
            </a:r>
          </a:p>
        </p:txBody>
      </p:sp>
      <p:sp>
        <p:nvSpPr>
          <p:cNvPr id="4" name="CasellaDiTesto 3">
            <a:extLst>
              <a:ext uri="{FF2B5EF4-FFF2-40B4-BE49-F238E27FC236}">
                <a16:creationId xmlns:a16="http://schemas.microsoft.com/office/drawing/2014/main" id="{DCE916CD-E238-1FBD-FA53-6661AE0D836C}"/>
              </a:ext>
            </a:extLst>
          </p:cNvPr>
          <p:cNvSpPr txBox="1"/>
          <p:nvPr/>
        </p:nvSpPr>
        <p:spPr>
          <a:xfrm>
            <a:off x="4723631" y="863245"/>
            <a:ext cx="3364392" cy="369332"/>
          </a:xfrm>
          <a:prstGeom prst="rect">
            <a:avLst/>
          </a:prstGeom>
          <a:noFill/>
        </p:spPr>
        <p:txBody>
          <a:bodyPr wrap="square">
            <a:spAutoFit/>
          </a:bodyPr>
          <a:lstStyle/>
          <a:p>
            <a:r>
              <a:rPr lang="it-IT" i="1" dirty="0">
                <a:latin typeface="Arial" panose="020B0604020202020204" pitchFamily="34" charset="0"/>
                <a:cs typeface="Arial" panose="020B0604020202020204" pitchFamily="34" charset="0"/>
              </a:rPr>
              <a:t>ANTIBIOTIC THERAPY</a:t>
            </a:r>
          </a:p>
        </p:txBody>
      </p:sp>
      <p:sp>
        <p:nvSpPr>
          <p:cNvPr id="6" name="CasellaDiTesto 5">
            <a:extLst>
              <a:ext uri="{FF2B5EF4-FFF2-40B4-BE49-F238E27FC236}">
                <a16:creationId xmlns:a16="http://schemas.microsoft.com/office/drawing/2014/main" id="{A4C570CD-67A9-C73D-EEFD-A52D1575114A}"/>
              </a:ext>
            </a:extLst>
          </p:cNvPr>
          <p:cNvSpPr txBox="1"/>
          <p:nvPr/>
        </p:nvSpPr>
        <p:spPr>
          <a:xfrm>
            <a:off x="1658470" y="1768549"/>
            <a:ext cx="9287436" cy="646331"/>
          </a:xfrm>
          <a:prstGeom prst="rect">
            <a:avLst/>
          </a:prstGeom>
          <a:noFill/>
        </p:spPr>
        <p:txBody>
          <a:bodyPr wrap="square">
            <a:spAutoFit/>
          </a:bodyPr>
          <a:lstStyle/>
          <a:p>
            <a:r>
              <a:rPr lang="en-US" dirty="0"/>
              <a:t>lack of large randomized clinical trials evaluating the effects of antibiotics in the treatment of SIBO</a:t>
            </a:r>
          </a:p>
          <a:p>
            <a:r>
              <a:rPr lang="en-US" dirty="0"/>
              <a:t>limited data comparing the efficacy of different antibiotics</a:t>
            </a:r>
            <a:endParaRPr lang="it-IT" dirty="0"/>
          </a:p>
        </p:txBody>
      </p:sp>
      <p:sp>
        <p:nvSpPr>
          <p:cNvPr id="8" name="CasellaDiTesto 7">
            <a:extLst>
              <a:ext uri="{FF2B5EF4-FFF2-40B4-BE49-F238E27FC236}">
                <a16:creationId xmlns:a16="http://schemas.microsoft.com/office/drawing/2014/main" id="{C644F014-A3A3-1662-251B-0EDAD2EA9D29}"/>
              </a:ext>
            </a:extLst>
          </p:cNvPr>
          <p:cNvSpPr txBox="1"/>
          <p:nvPr/>
        </p:nvSpPr>
        <p:spPr>
          <a:xfrm>
            <a:off x="591670" y="2690336"/>
            <a:ext cx="6149789" cy="2031325"/>
          </a:xfrm>
          <a:prstGeom prst="rect">
            <a:avLst/>
          </a:prstGeom>
          <a:noFill/>
        </p:spPr>
        <p:txBody>
          <a:bodyPr wrap="square">
            <a:spAutoFit/>
          </a:bodyPr>
          <a:lstStyle/>
          <a:p>
            <a:r>
              <a:rPr lang="en-US" dirty="0"/>
              <a:t>Rifaximin is the antibiotic of choice</a:t>
            </a:r>
          </a:p>
          <a:p>
            <a:r>
              <a:rPr lang="en-US" dirty="0"/>
              <a:t>-    good safety profile, </a:t>
            </a:r>
          </a:p>
          <a:p>
            <a:pPr marL="285750" indent="-285750">
              <a:buFontTx/>
              <a:buChar char="-"/>
            </a:pPr>
            <a:r>
              <a:rPr lang="en-US" dirty="0"/>
              <a:t>placebo-like adverse event rates, </a:t>
            </a:r>
          </a:p>
          <a:p>
            <a:pPr marL="285750" indent="-285750">
              <a:buFontTx/>
              <a:buChar char="-"/>
            </a:pPr>
            <a:r>
              <a:rPr lang="en-US" dirty="0"/>
              <a:t>low rate of resistance</a:t>
            </a:r>
          </a:p>
          <a:p>
            <a:pPr marL="285750" indent="-285750">
              <a:buFontTx/>
              <a:buChar char="-"/>
            </a:pPr>
            <a:r>
              <a:rPr lang="en-US" dirty="0"/>
              <a:t>broad-spectrum antibacterial effects against Gram-positive and Gram-negative aerobic and anaerobic bacteria</a:t>
            </a:r>
            <a:endParaRPr lang="it-IT" dirty="0"/>
          </a:p>
          <a:p>
            <a:pPr marL="285750" indent="-285750">
              <a:buFontTx/>
              <a:buChar char="-"/>
            </a:pPr>
            <a:r>
              <a:rPr lang="en-US" dirty="0" err="1"/>
              <a:t>eubiotic</a:t>
            </a:r>
            <a:r>
              <a:rPr lang="en-US" dirty="0"/>
              <a:t> effect through increasing beneficial bacterial strains</a:t>
            </a:r>
          </a:p>
        </p:txBody>
      </p:sp>
      <p:pic>
        <p:nvPicPr>
          <p:cNvPr id="2050" name="Picture 2" descr="PERICOLO GENERICO - A 001 Cartello Segnaletico in Vinile Adesivo - Foto 1 di 1">
            <a:extLst>
              <a:ext uri="{FF2B5EF4-FFF2-40B4-BE49-F238E27FC236}">
                <a16:creationId xmlns:a16="http://schemas.microsoft.com/office/drawing/2014/main" id="{26B0D6B0-72AD-0E31-CAAA-5E6DB56516F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8929" y="1322294"/>
            <a:ext cx="1138518" cy="1138518"/>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7811E21C-AB2C-48E0-2125-0483961EB2CD}"/>
              </a:ext>
            </a:extLst>
          </p:cNvPr>
          <p:cNvSpPr txBox="1"/>
          <p:nvPr/>
        </p:nvSpPr>
        <p:spPr>
          <a:xfrm>
            <a:off x="3953435" y="5674658"/>
            <a:ext cx="7593106" cy="738664"/>
          </a:xfrm>
          <a:prstGeom prst="rect">
            <a:avLst/>
          </a:prstGeom>
          <a:noFill/>
        </p:spPr>
        <p:txBody>
          <a:bodyPr wrap="square">
            <a:spAutoFit/>
          </a:bodyPr>
          <a:lstStyle/>
          <a:p>
            <a:pPr algn="l">
              <a:buFont typeface="Arial" panose="020B0604020202020204" pitchFamily="34" charset="0"/>
              <a:buChar char="•"/>
            </a:pPr>
            <a:r>
              <a:rPr lang="en-US" sz="1400" b="0" i="0" dirty="0">
                <a:solidFill>
                  <a:srgbClr val="333333"/>
                </a:solidFill>
                <a:effectLst/>
                <a:latin typeface="Arial" panose="020B0604020202020204" pitchFamily="34" charset="0"/>
                <a:cs typeface="Arial" panose="020B0604020202020204" pitchFamily="34" charset="0"/>
              </a:rPr>
              <a:t>Overall eradication rate of rifaximin for SIBO is 70%;</a:t>
            </a:r>
          </a:p>
          <a:p>
            <a:pPr algn="l">
              <a:buFont typeface="Arial" panose="020B0604020202020204" pitchFamily="34" charset="0"/>
              <a:buChar char="•"/>
            </a:pPr>
            <a:r>
              <a:rPr lang="en-US" sz="1400" b="0" i="0" dirty="0">
                <a:solidFill>
                  <a:srgbClr val="333333"/>
                </a:solidFill>
                <a:effectLst/>
                <a:latin typeface="Arial" panose="020B0604020202020204" pitchFamily="34" charset="0"/>
                <a:cs typeface="Arial" panose="020B0604020202020204" pitchFamily="34" charset="0"/>
              </a:rPr>
              <a:t>Efficacy of rifaximin in treating SIBO is dose-dependent, with 1600 mg/day for 1 week having the highest eradication rate;</a:t>
            </a:r>
          </a:p>
        </p:txBody>
      </p:sp>
      <p:pic>
        <p:nvPicPr>
          <p:cNvPr id="9" name="Immagine 8">
            <a:extLst>
              <a:ext uri="{FF2B5EF4-FFF2-40B4-BE49-F238E27FC236}">
                <a16:creationId xmlns:a16="http://schemas.microsoft.com/office/drawing/2014/main" id="{685A92C8-EC61-7B24-18BB-5BB72BD96A67}"/>
              </a:ext>
            </a:extLst>
          </p:cNvPr>
          <p:cNvPicPr>
            <a:picLocks noChangeAspect="1"/>
          </p:cNvPicPr>
          <p:nvPr/>
        </p:nvPicPr>
        <p:blipFill rotWithShape="1">
          <a:blip r:embed="rId3"/>
          <a:srcRect l="39632" t="21114" r="26250" b="66274"/>
          <a:stretch/>
        </p:blipFill>
        <p:spPr>
          <a:xfrm>
            <a:off x="461680" y="4809784"/>
            <a:ext cx="4845425" cy="864874"/>
          </a:xfrm>
          <a:prstGeom prst="rect">
            <a:avLst/>
          </a:prstGeom>
        </p:spPr>
      </p:pic>
      <p:sp>
        <p:nvSpPr>
          <p:cNvPr id="11" name="CasellaDiTesto 10">
            <a:extLst>
              <a:ext uri="{FF2B5EF4-FFF2-40B4-BE49-F238E27FC236}">
                <a16:creationId xmlns:a16="http://schemas.microsoft.com/office/drawing/2014/main" id="{8646D974-E378-DB8F-51EF-23A288298E9D}"/>
              </a:ext>
            </a:extLst>
          </p:cNvPr>
          <p:cNvSpPr txBox="1"/>
          <p:nvPr/>
        </p:nvSpPr>
        <p:spPr>
          <a:xfrm>
            <a:off x="398929" y="6157863"/>
            <a:ext cx="3128682" cy="307777"/>
          </a:xfrm>
          <a:prstGeom prst="rect">
            <a:avLst/>
          </a:prstGeom>
          <a:noFill/>
        </p:spPr>
        <p:txBody>
          <a:bodyPr wrap="square">
            <a:spAutoFit/>
          </a:bodyPr>
          <a:lstStyle/>
          <a:p>
            <a:r>
              <a:rPr lang="it-IT" sz="1400" i="1" dirty="0" err="1">
                <a:latin typeface="Arial" panose="020B0604020202020204" pitchFamily="34" charset="0"/>
                <a:cs typeface="Arial" panose="020B0604020202020204" pitchFamily="34" charset="0"/>
              </a:rPr>
              <a:t>Aliment</a:t>
            </a:r>
            <a:r>
              <a:rPr lang="it-IT" sz="1400" i="1" dirty="0">
                <a:latin typeface="Arial" panose="020B0604020202020204" pitchFamily="34" charset="0"/>
                <a:cs typeface="Arial" panose="020B0604020202020204" pitchFamily="34" charset="0"/>
              </a:rPr>
              <a:t>. </a:t>
            </a:r>
            <a:r>
              <a:rPr lang="it-IT" sz="1400" i="1" dirty="0" err="1">
                <a:latin typeface="Arial" panose="020B0604020202020204" pitchFamily="34" charset="0"/>
                <a:cs typeface="Arial" panose="020B0604020202020204" pitchFamily="34" charset="0"/>
              </a:rPr>
              <a:t>Pharmacol</a:t>
            </a:r>
            <a:r>
              <a:rPr lang="it-IT" sz="1400" i="1" dirty="0">
                <a:latin typeface="Arial" panose="020B0604020202020204" pitchFamily="34" charset="0"/>
                <a:cs typeface="Arial" panose="020B0604020202020204" pitchFamily="34" charset="0"/>
              </a:rPr>
              <a:t>. </a:t>
            </a:r>
            <a:r>
              <a:rPr lang="it-IT" sz="1400" i="1" dirty="0" err="1">
                <a:latin typeface="Arial" panose="020B0604020202020204" pitchFamily="34" charset="0"/>
                <a:cs typeface="Arial" panose="020B0604020202020204" pitchFamily="34" charset="0"/>
              </a:rPr>
              <a:t>Ther</a:t>
            </a:r>
            <a:r>
              <a:rPr lang="it-IT" sz="1400" i="1" dirty="0">
                <a:latin typeface="Arial" panose="020B0604020202020204" pitchFamily="34" charset="0"/>
                <a:cs typeface="Arial" panose="020B0604020202020204" pitchFamily="34" charset="0"/>
              </a:rPr>
              <a:t>. 2017</a:t>
            </a:r>
          </a:p>
        </p:txBody>
      </p:sp>
      <p:pic>
        <p:nvPicPr>
          <p:cNvPr id="1026" name="Picture 2" descr="Rifaximina - Wikipedia">
            <a:extLst>
              <a:ext uri="{FF2B5EF4-FFF2-40B4-BE49-F238E27FC236}">
                <a16:creationId xmlns:a16="http://schemas.microsoft.com/office/drawing/2014/main" id="{420A39E2-891E-47FD-AFF1-951249AD1EA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43457" y="2433917"/>
            <a:ext cx="3433558" cy="2698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2527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3D2045C4-2634-0FD4-E085-CB38FDE529AD}"/>
              </a:ext>
            </a:extLst>
          </p:cNvPr>
          <p:cNvPicPr>
            <a:picLocks noChangeAspect="1"/>
          </p:cNvPicPr>
          <p:nvPr/>
        </p:nvPicPr>
        <p:blipFill rotWithShape="1">
          <a:blip r:embed="rId2"/>
          <a:srcRect l="30000" t="11765" r="31838" b="64967"/>
          <a:stretch/>
        </p:blipFill>
        <p:spPr>
          <a:xfrm>
            <a:off x="179294" y="0"/>
            <a:ext cx="5916706" cy="2029236"/>
          </a:xfrm>
          <a:prstGeom prst="rect">
            <a:avLst/>
          </a:prstGeom>
        </p:spPr>
      </p:pic>
      <p:pic>
        <p:nvPicPr>
          <p:cNvPr id="5" name="Immagine 4">
            <a:extLst>
              <a:ext uri="{FF2B5EF4-FFF2-40B4-BE49-F238E27FC236}">
                <a16:creationId xmlns:a16="http://schemas.microsoft.com/office/drawing/2014/main" id="{494BA1B1-D965-8E87-CD10-12AC12A2ABED}"/>
              </a:ext>
            </a:extLst>
          </p:cNvPr>
          <p:cNvPicPr>
            <a:picLocks noChangeAspect="1"/>
          </p:cNvPicPr>
          <p:nvPr/>
        </p:nvPicPr>
        <p:blipFill rotWithShape="1">
          <a:blip r:embed="rId3"/>
          <a:srcRect l="30368" t="37647" r="33603" b="38823"/>
          <a:stretch/>
        </p:blipFill>
        <p:spPr>
          <a:xfrm>
            <a:off x="385483" y="2396681"/>
            <a:ext cx="5198030" cy="1909482"/>
          </a:xfrm>
          <a:prstGeom prst="rect">
            <a:avLst/>
          </a:prstGeom>
        </p:spPr>
      </p:pic>
      <p:sp>
        <p:nvSpPr>
          <p:cNvPr id="7" name="CasellaDiTesto 6">
            <a:extLst>
              <a:ext uri="{FF2B5EF4-FFF2-40B4-BE49-F238E27FC236}">
                <a16:creationId xmlns:a16="http://schemas.microsoft.com/office/drawing/2014/main" id="{7B3F9CD0-1418-3EBB-746A-D99A0B769898}"/>
              </a:ext>
            </a:extLst>
          </p:cNvPr>
          <p:cNvSpPr txBox="1"/>
          <p:nvPr/>
        </p:nvSpPr>
        <p:spPr>
          <a:xfrm>
            <a:off x="385483" y="4550967"/>
            <a:ext cx="5916706" cy="1600438"/>
          </a:xfrm>
          <a:prstGeom prst="rect">
            <a:avLst/>
          </a:prstGeom>
          <a:solidFill>
            <a:srgbClr val="FFCC99"/>
          </a:solidFill>
        </p:spPr>
        <p:txBody>
          <a:bodyPr wrap="square">
            <a:spAutoFit/>
          </a:bodyPr>
          <a:lstStyle/>
          <a:p>
            <a:pPr marL="285750" indent="-285750">
              <a:buFont typeface="Arial" panose="020B0604020202020204" pitchFamily="34" charset="0"/>
              <a:buChar char="•"/>
            </a:pPr>
            <a:r>
              <a:rPr lang="en-US" sz="1600" dirty="0"/>
              <a:t>Antibiotic therapy has been shown to effectively treat and </a:t>
            </a:r>
          </a:p>
          <a:p>
            <a:r>
              <a:rPr lang="en-US" sz="1600" dirty="0"/>
              <a:t>improve digestive symptoms in bariatric patients diagnosed </a:t>
            </a:r>
          </a:p>
          <a:p>
            <a:r>
              <a:rPr lang="en-US" sz="1600" dirty="0"/>
              <a:t>with SIBO after surgery </a:t>
            </a:r>
          </a:p>
          <a:p>
            <a:pPr marL="285750" indent="-285750">
              <a:buFont typeface="Arial" panose="020B0604020202020204" pitchFamily="34" charset="0"/>
              <a:buChar char="•"/>
            </a:pPr>
            <a:r>
              <a:rPr lang="en-US" sz="1600" dirty="0"/>
              <a:t>Up to this date, </a:t>
            </a:r>
            <a:r>
              <a:rPr lang="en-US" sz="1600" b="1" dirty="0"/>
              <a:t>there is no consensus</a:t>
            </a:r>
            <a:r>
              <a:rPr lang="en-US" sz="1600" dirty="0"/>
              <a:t> on the choice, dosage, and duration of antibiotic therapy for SIBO; therefore, different therapies have been tested.</a:t>
            </a:r>
            <a:endParaRPr lang="it-IT" sz="1600" dirty="0"/>
          </a:p>
        </p:txBody>
      </p:sp>
      <p:sp>
        <p:nvSpPr>
          <p:cNvPr id="8" name="Ovale 7">
            <a:extLst>
              <a:ext uri="{FF2B5EF4-FFF2-40B4-BE49-F238E27FC236}">
                <a16:creationId xmlns:a16="http://schemas.microsoft.com/office/drawing/2014/main" id="{97994502-6CF4-F5E1-0F8F-EACABB9D726F}"/>
              </a:ext>
            </a:extLst>
          </p:cNvPr>
          <p:cNvSpPr/>
          <p:nvPr/>
        </p:nvSpPr>
        <p:spPr>
          <a:xfrm>
            <a:off x="385483" y="3558988"/>
            <a:ext cx="1792941" cy="206188"/>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Immagine 8">
            <a:extLst>
              <a:ext uri="{FF2B5EF4-FFF2-40B4-BE49-F238E27FC236}">
                <a16:creationId xmlns:a16="http://schemas.microsoft.com/office/drawing/2014/main" id="{BB5C53FA-6C35-8739-0F5F-9B1170C87987}"/>
              </a:ext>
            </a:extLst>
          </p:cNvPr>
          <p:cNvPicPr>
            <a:picLocks noChangeAspect="1"/>
          </p:cNvPicPr>
          <p:nvPr/>
        </p:nvPicPr>
        <p:blipFill rotWithShape="1">
          <a:blip r:embed="rId4"/>
          <a:srcRect l="9478" t="20654" r="26340"/>
          <a:stretch/>
        </p:blipFill>
        <p:spPr>
          <a:xfrm>
            <a:off x="8301318" y="390723"/>
            <a:ext cx="1748117" cy="2161114"/>
          </a:xfrm>
          <a:prstGeom prst="rect">
            <a:avLst/>
          </a:prstGeom>
        </p:spPr>
      </p:pic>
      <p:sp>
        <p:nvSpPr>
          <p:cNvPr id="10" name="Rettangolo 9">
            <a:extLst>
              <a:ext uri="{FF2B5EF4-FFF2-40B4-BE49-F238E27FC236}">
                <a16:creationId xmlns:a16="http://schemas.microsoft.com/office/drawing/2014/main" id="{8AC7D2FB-0325-E891-91A7-EB109A21A729}"/>
              </a:ext>
            </a:extLst>
          </p:cNvPr>
          <p:cNvSpPr/>
          <p:nvPr/>
        </p:nvSpPr>
        <p:spPr>
          <a:xfrm>
            <a:off x="7858952" y="691452"/>
            <a:ext cx="1039906" cy="51098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CasellaDiTesto 10">
            <a:extLst>
              <a:ext uri="{FF2B5EF4-FFF2-40B4-BE49-F238E27FC236}">
                <a16:creationId xmlns:a16="http://schemas.microsoft.com/office/drawing/2014/main" id="{2033D09E-5AE8-BF81-30A0-0A8C213CDDAA}"/>
              </a:ext>
            </a:extLst>
          </p:cNvPr>
          <p:cNvSpPr txBox="1"/>
          <p:nvPr/>
        </p:nvSpPr>
        <p:spPr>
          <a:xfrm>
            <a:off x="7561730" y="368287"/>
            <a:ext cx="1479176" cy="646331"/>
          </a:xfrm>
          <a:prstGeom prst="rect">
            <a:avLst/>
          </a:prstGeom>
          <a:noFill/>
        </p:spPr>
        <p:txBody>
          <a:bodyPr wrap="square" rtlCol="0">
            <a:spAutoFit/>
          </a:bodyPr>
          <a:lstStyle/>
          <a:p>
            <a:r>
              <a:rPr lang="it-IT" dirty="0"/>
              <a:t>Sleeve </a:t>
            </a:r>
            <a:r>
              <a:rPr lang="it-IT" dirty="0" err="1"/>
              <a:t>gastrectomy</a:t>
            </a:r>
            <a:endParaRPr lang="it-IT" dirty="0"/>
          </a:p>
        </p:txBody>
      </p:sp>
      <p:pic>
        <p:nvPicPr>
          <p:cNvPr id="2050" name="Picture 2" descr="Arriva la prima pillola antiCovid da prendere a casa. Presto le  autorizzazioni per gli Usa - Radio Norba">
            <a:extLst>
              <a:ext uri="{FF2B5EF4-FFF2-40B4-BE49-F238E27FC236}">
                <a16:creationId xmlns:a16="http://schemas.microsoft.com/office/drawing/2014/main" id="{FBB00314-1D02-046C-EB12-4F9025431C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626" y="1086281"/>
            <a:ext cx="1883863" cy="1508591"/>
          </a:xfrm>
          <a:prstGeom prst="rect">
            <a:avLst/>
          </a:prstGeom>
          <a:noFill/>
          <a:extLst>
            <a:ext uri="{909E8E84-426E-40DD-AFC4-6F175D3DCCD1}">
              <a14:hiddenFill xmlns:a14="http://schemas.microsoft.com/office/drawing/2010/main">
                <a:solidFill>
                  <a:srgbClr val="FFFFFF"/>
                </a:solidFill>
              </a14:hiddenFill>
            </a:ext>
          </a:extLst>
        </p:spPr>
      </p:pic>
      <p:pic>
        <p:nvPicPr>
          <p:cNvPr id="13" name="Immagine 12">
            <a:extLst>
              <a:ext uri="{FF2B5EF4-FFF2-40B4-BE49-F238E27FC236}">
                <a16:creationId xmlns:a16="http://schemas.microsoft.com/office/drawing/2014/main" id="{BE0AC8C0-D767-9FDF-6C74-BE1CB7FDC4FD}"/>
              </a:ext>
            </a:extLst>
          </p:cNvPr>
          <p:cNvPicPr>
            <a:picLocks noChangeAspect="1"/>
          </p:cNvPicPr>
          <p:nvPr/>
        </p:nvPicPr>
        <p:blipFill rotWithShape="1">
          <a:blip r:embed="rId6"/>
          <a:srcRect l="38751" t="19085" r="24412" b="59869"/>
          <a:stretch/>
        </p:blipFill>
        <p:spPr>
          <a:xfrm>
            <a:off x="6795360" y="2504876"/>
            <a:ext cx="4491092" cy="1443319"/>
          </a:xfrm>
          <a:prstGeom prst="rect">
            <a:avLst/>
          </a:prstGeom>
        </p:spPr>
      </p:pic>
      <p:pic>
        <p:nvPicPr>
          <p:cNvPr id="15" name="Immagine 14">
            <a:extLst>
              <a:ext uri="{FF2B5EF4-FFF2-40B4-BE49-F238E27FC236}">
                <a16:creationId xmlns:a16="http://schemas.microsoft.com/office/drawing/2014/main" id="{ACA0DC7B-74F5-71B2-5E1A-27B4CD75155B}"/>
              </a:ext>
            </a:extLst>
          </p:cNvPr>
          <p:cNvPicPr>
            <a:picLocks noChangeAspect="1"/>
          </p:cNvPicPr>
          <p:nvPr/>
        </p:nvPicPr>
        <p:blipFill rotWithShape="1">
          <a:blip r:embed="rId7"/>
          <a:srcRect l="39486" t="35496" r="42167" b="45099"/>
          <a:stretch/>
        </p:blipFill>
        <p:spPr>
          <a:xfrm>
            <a:off x="7061092" y="4042095"/>
            <a:ext cx="3831025" cy="2279353"/>
          </a:xfrm>
          <a:prstGeom prst="rect">
            <a:avLst/>
          </a:prstGeom>
        </p:spPr>
      </p:pic>
      <p:cxnSp>
        <p:nvCxnSpPr>
          <p:cNvPr id="17" name="Connettore diritto 16">
            <a:extLst>
              <a:ext uri="{FF2B5EF4-FFF2-40B4-BE49-F238E27FC236}">
                <a16:creationId xmlns:a16="http://schemas.microsoft.com/office/drawing/2014/main" id="{789533BB-6641-2ACF-B282-CC38CFBAEAED}"/>
              </a:ext>
            </a:extLst>
          </p:cNvPr>
          <p:cNvCxnSpPr/>
          <p:nvPr/>
        </p:nvCxnSpPr>
        <p:spPr>
          <a:xfrm>
            <a:off x="7252447" y="4550967"/>
            <a:ext cx="3424518"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710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par>
                                <p:cTn id="11" presetID="14" presetClass="entr" presetSubtype="1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ppt_x"/>
                                          </p:val>
                                        </p:tav>
                                        <p:tav tm="100000">
                                          <p:val>
                                            <p:strVal val="#ppt_x"/>
                                          </p:val>
                                        </p:tav>
                                      </p:tavLst>
                                    </p:anim>
                                    <p:anim calcmode="lin" valueType="num">
                                      <p:cBhvr additive="base">
                                        <p:cTn id="23" dur="500" fill="hold"/>
                                        <p:tgtEl>
                                          <p:spTgt spid="15"/>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500" fill="hold"/>
                                        <p:tgtEl>
                                          <p:spTgt spid="17"/>
                                        </p:tgtEl>
                                        <p:attrNameLst>
                                          <p:attrName>ppt_x</p:attrName>
                                        </p:attrNameLst>
                                      </p:cBhvr>
                                      <p:tavLst>
                                        <p:tav tm="0">
                                          <p:val>
                                            <p:strVal val="#ppt_x"/>
                                          </p:val>
                                        </p:tav>
                                        <p:tav tm="100000">
                                          <p:val>
                                            <p:strVal val="#ppt_x"/>
                                          </p:val>
                                        </p:tav>
                                      </p:tavLst>
                                    </p:anim>
                                    <p:anim calcmode="lin" valueType="num">
                                      <p:cBhvr additive="base">
                                        <p:cTn id="2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4134559" y="348373"/>
            <a:ext cx="3801041" cy="584775"/>
          </a:xfrm>
          <a:prstGeom prst="rect">
            <a:avLst/>
          </a:prstGeom>
        </p:spPr>
        <p:txBody>
          <a:bodyPr wrap="none">
            <a:spAutoFit/>
          </a:bodyPr>
          <a:lstStyle/>
          <a:p>
            <a:r>
              <a:rPr lang="it-IT" sz="3200" b="1" dirty="0">
                <a:latin typeface="Arial" panose="020B0604020202020204" pitchFamily="34" charset="0"/>
                <a:cs typeface="Arial" panose="020B0604020202020204" pitchFamily="34" charset="0"/>
              </a:rPr>
              <a:t>SIBO TREATMENT</a:t>
            </a:r>
          </a:p>
        </p:txBody>
      </p:sp>
      <p:pic>
        <p:nvPicPr>
          <p:cNvPr id="307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3544" t="32313" r="36121" b="49226"/>
          <a:stretch/>
        </p:blipFill>
        <p:spPr bwMode="auto">
          <a:xfrm>
            <a:off x="176165" y="1686188"/>
            <a:ext cx="4966427" cy="1240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ttangolo 3"/>
          <p:cNvSpPr/>
          <p:nvPr/>
        </p:nvSpPr>
        <p:spPr>
          <a:xfrm>
            <a:off x="307310" y="2868720"/>
            <a:ext cx="3645550" cy="307777"/>
          </a:xfrm>
          <a:prstGeom prst="rect">
            <a:avLst/>
          </a:prstGeom>
        </p:spPr>
        <p:txBody>
          <a:bodyPr wrap="none">
            <a:spAutoFit/>
          </a:bodyPr>
          <a:lstStyle/>
          <a:p>
            <a:r>
              <a:rPr lang="it-IT" sz="1400" i="1" dirty="0">
                <a:latin typeface="Arial" panose="020B0604020202020204" pitchFamily="34" charset="0"/>
                <a:cs typeface="Arial" panose="020B0604020202020204" pitchFamily="34" charset="0"/>
              </a:rPr>
              <a:t>American Journal of </a:t>
            </a:r>
            <a:r>
              <a:rPr lang="it-IT" sz="1400" i="1" dirty="0" err="1">
                <a:latin typeface="Arial" panose="020B0604020202020204" pitchFamily="34" charset="0"/>
                <a:cs typeface="Arial" panose="020B0604020202020204" pitchFamily="34" charset="0"/>
              </a:rPr>
              <a:t>Gastroenterology</a:t>
            </a:r>
            <a:r>
              <a:rPr lang="it-IT" sz="1400" i="1" dirty="0">
                <a:latin typeface="Arial" panose="020B0604020202020204" pitchFamily="34" charset="0"/>
                <a:cs typeface="Arial" panose="020B0604020202020204" pitchFamily="34" charset="0"/>
              </a:rPr>
              <a:t> 2001</a:t>
            </a:r>
            <a:endParaRPr lang="it-IT" sz="1400" dirty="0">
              <a:latin typeface="Arial" panose="020B0604020202020204" pitchFamily="34" charset="0"/>
              <a:cs typeface="Arial" panose="020B0604020202020204" pitchFamily="34" charset="0"/>
            </a:endParaRPr>
          </a:p>
        </p:txBody>
      </p:sp>
      <p:pic>
        <p:nvPicPr>
          <p:cNvPr id="307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38275" t="17280" r="24324" b="71260"/>
          <a:stretch/>
        </p:blipFill>
        <p:spPr bwMode="auto">
          <a:xfrm>
            <a:off x="5834159" y="2029715"/>
            <a:ext cx="6181675" cy="1065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ttangolo 4"/>
          <p:cNvSpPr/>
          <p:nvPr/>
        </p:nvSpPr>
        <p:spPr>
          <a:xfrm>
            <a:off x="8452040" y="3121223"/>
            <a:ext cx="1757212" cy="307777"/>
          </a:xfrm>
          <a:prstGeom prst="rect">
            <a:avLst/>
          </a:prstGeom>
        </p:spPr>
        <p:txBody>
          <a:bodyPr wrap="none">
            <a:spAutoFit/>
          </a:bodyPr>
          <a:lstStyle/>
          <a:p>
            <a:r>
              <a:rPr lang="it-IT" sz="1400" i="1" dirty="0">
                <a:latin typeface="Arial" panose="020B0604020202020204" pitchFamily="34" charset="0"/>
                <a:cs typeface="Arial" panose="020B0604020202020204" pitchFamily="34" charset="0"/>
              </a:rPr>
              <a:t>N </a:t>
            </a:r>
            <a:r>
              <a:rPr lang="it-IT" sz="1400" i="1" dirty="0" err="1">
                <a:latin typeface="Arial" panose="020B0604020202020204" pitchFamily="34" charset="0"/>
                <a:cs typeface="Arial" panose="020B0604020202020204" pitchFamily="34" charset="0"/>
              </a:rPr>
              <a:t>Engl</a:t>
            </a:r>
            <a:r>
              <a:rPr lang="it-IT" sz="1400" i="1" dirty="0">
                <a:latin typeface="Arial" panose="020B0604020202020204" pitchFamily="34" charset="0"/>
                <a:cs typeface="Arial" panose="020B0604020202020204" pitchFamily="34" charset="0"/>
              </a:rPr>
              <a:t> J </a:t>
            </a:r>
            <a:r>
              <a:rPr lang="it-IT" sz="1400" i="1" dirty="0" err="1">
                <a:latin typeface="Arial" panose="020B0604020202020204" pitchFamily="34" charset="0"/>
                <a:cs typeface="Arial" panose="020B0604020202020204" pitchFamily="34" charset="0"/>
              </a:rPr>
              <a:t>Med</a:t>
            </a:r>
            <a:r>
              <a:rPr lang="it-IT" sz="1400" i="1" dirty="0">
                <a:latin typeface="Arial" panose="020B0604020202020204" pitchFamily="34" charset="0"/>
                <a:cs typeface="Arial" panose="020B0604020202020204" pitchFamily="34" charset="0"/>
              </a:rPr>
              <a:t> 1991;</a:t>
            </a:r>
          </a:p>
        </p:txBody>
      </p:sp>
      <p:sp>
        <p:nvSpPr>
          <p:cNvPr id="6" name="Rettangolo 5"/>
          <p:cNvSpPr/>
          <p:nvPr/>
        </p:nvSpPr>
        <p:spPr>
          <a:xfrm>
            <a:off x="3975227" y="989344"/>
            <a:ext cx="4241546" cy="560410"/>
          </a:xfrm>
          <a:prstGeom prst="rect">
            <a:avLst/>
          </a:prstGeom>
        </p:spPr>
        <p:txBody>
          <a:bodyPr wrap="none">
            <a:spAutoFit/>
          </a:bodyPr>
          <a:lstStyle/>
          <a:p>
            <a:pPr>
              <a:lnSpc>
                <a:spcPct val="200000"/>
              </a:lnSpc>
            </a:pPr>
            <a:r>
              <a:rPr lang="it-IT" b="1" i="1" dirty="0">
                <a:latin typeface="Arial" panose="020B0604020202020204" pitchFamily="34" charset="0"/>
                <a:cs typeface="Arial" panose="020B0604020202020204" pitchFamily="34" charset="0"/>
              </a:rPr>
              <a:t>PROKINETICS &amp; HERBAL THERAPY </a:t>
            </a:r>
            <a:endParaRPr lang="en-US" b="1" i="1" dirty="0">
              <a:latin typeface="Arial" panose="020B0604020202020204" pitchFamily="34" charset="0"/>
              <a:cs typeface="Arial" panose="020B0604020202020204" pitchFamily="34" charset="0"/>
            </a:endParaRPr>
          </a:p>
        </p:txBody>
      </p:sp>
      <p:pic>
        <p:nvPicPr>
          <p:cNvPr id="11" name="Picture 7" descr="Università di Salerno, Facoltà di Medicina e Chirurgia A.O.U. San Giovanni  di Dio e Ruggi d'Aragona UOC Gastroenterologia">
            <a:extLst>
              <a:ext uri="{FF2B5EF4-FFF2-40B4-BE49-F238E27FC236}">
                <a16:creationId xmlns:a16="http://schemas.microsoft.com/office/drawing/2014/main" id="{755608EC-86A0-86C7-C8B1-0CF92A38F3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90486" y="1"/>
            <a:ext cx="1608441" cy="1082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magine 7">
            <a:extLst>
              <a:ext uri="{FF2B5EF4-FFF2-40B4-BE49-F238E27FC236}">
                <a16:creationId xmlns:a16="http://schemas.microsoft.com/office/drawing/2014/main" id="{E027194D-37D8-46CF-F86F-DA23068AEA4F}"/>
              </a:ext>
            </a:extLst>
          </p:cNvPr>
          <p:cNvPicPr>
            <a:picLocks noChangeAspect="1"/>
          </p:cNvPicPr>
          <p:nvPr/>
        </p:nvPicPr>
        <p:blipFill rotWithShape="1">
          <a:blip r:embed="rId5"/>
          <a:srcRect l="29559" t="22873" r="31692" b="58550"/>
          <a:stretch/>
        </p:blipFill>
        <p:spPr>
          <a:xfrm>
            <a:off x="176165" y="4575795"/>
            <a:ext cx="5879514" cy="1273996"/>
          </a:xfrm>
          <a:prstGeom prst="rect">
            <a:avLst/>
          </a:prstGeom>
        </p:spPr>
      </p:pic>
      <p:sp>
        <p:nvSpPr>
          <p:cNvPr id="10" name="CasellaDiTesto 9">
            <a:extLst>
              <a:ext uri="{FF2B5EF4-FFF2-40B4-BE49-F238E27FC236}">
                <a16:creationId xmlns:a16="http://schemas.microsoft.com/office/drawing/2014/main" id="{4DF8A883-6E96-18C0-F548-FC24BA5D235B}"/>
              </a:ext>
            </a:extLst>
          </p:cNvPr>
          <p:cNvSpPr txBox="1"/>
          <p:nvPr/>
        </p:nvSpPr>
        <p:spPr>
          <a:xfrm>
            <a:off x="3215180" y="6029784"/>
            <a:ext cx="1665194" cy="307777"/>
          </a:xfrm>
          <a:prstGeom prst="rect">
            <a:avLst/>
          </a:prstGeom>
          <a:noFill/>
        </p:spPr>
        <p:txBody>
          <a:bodyPr wrap="square">
            <a:spAutoFit/>
          </a:bodyPr>
          <a:lstStyle/>
          <a:p>
            <a:r>
              <a:rPr lang="it-IT" sz="1400" i="1" dirty="0" err="1">
                <a:latin typeface="Arial" panose="020B0604020202020204" pitchFamily="34" charset="0"/>
                <a:cs typeface="Arial" panose="020B0604020202020204" pitchFamily="34" charset="0"/>
              </a:rPr>
              <a:t>Nutrients</a:t>
            </a:r>
            <a:r>
              <a:rPr lang="it-IT" sz="1400" i="1" dirty="0">
                <a:latin typeface="Arial" panose="020B0604020202020204" pitchFamily="34" charset="0"/>
                <a:cs typeface="Arial" panose="020B0604020202020204" pitchFamily="34" charset="0"/>
              </a:rPr>
              <a:t> 2024</a:t>
            </a:r>
          </a:p>
        </p:txBody>
      </p:sp>
      <p:sp>
        <p:nvSpPr>
          <p:cNvPr id="13" name="CasellaDiTesto 12">
            <a:extLst>
              <a:ext uri="{FF2B5EF4-FFF2-40B4-BE49-F238E27FC236}">
                <a16:creationId xmlns:a16="http://schemas.microsoft.com/office/drawing/2014/main" id="{1AD7BBDE-282D-C4C4-677B-11C87F74CF80}"/>
              </a:ext>
            </a:extLst>
          </p:cNvPr>
          <p:cNvSpPr txBox="1"/>
          <p:nvPr/>
        </p:nvSpPr>
        <p:spPr>
          <a:xfrm>
            <a:off x="6523121" y="4615449"/>
            <a:ext cx="4803749" cy="1477328"/>
          </a:xfrm>
          <a:prstGeom prst="rect">
            <a:avLst/>
          </a:prstGeom>
          <a:noFill/>
        </p:spPr>
        <p:txBody>
          <a:bodyPr wrap="square">
            <a:spAutoFit/>
          </a:bodyPr>
          <a:lstStyle/>
          <a:p>
            <a:r>
              <a:rPr lang="en-US" dirty="0"/>
              <a:t>Although the results showed no significant differences in the normalization of exhaled gas curves between groups, the patients treated with herbal supplements and probiotics showed an improved response in gastrointestinal symptoms,</a:t>
            </a:r>
            <a:endParaRPr lang="it-IT" dirty="0"/>
          </a:p>
        </p:txBody>
      </p:sp>
    </p:spTree>
    <p:extLst>
      <p:ext uri="{BB962C8B-B14F-4D97-AF65-F5344CB8AC3E}">
        <p14:creationId xmlns:p14="http://schemas.microsoft.com/office/powerpoint/2010/main" val="3695073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1DD7B046-F26C-A42C-FD54-62FC841B5225}"/>
              </a:ext>
            </a:extLst>
          </p:cNvPr>
          <p:cNvSpPr txBox="1"/>
          <p:nvPr/>
        </p:nvSpPr>
        <p:spPr>
          <a:xfrm>
            <a:off x="618564" y="1221066"/>
            <a:ext cx="9753601" cy="4619854"/>
          </a:xfrm>
          <a:prstGeom prst="rect">
            <a:avLst/>
          </a:prstGeom>
          <a:noFill/>
        </p:spPr>
        <p:txBody>
          <a:bodyPr wrap="square">
            <a:spAutoFit/>
          </a:bodyPr>
          <a:lstStyle/>
          <a:p>
            <a:pPr marL="285750" indent="-285750">
              <a:lnSpc>
                <a:spcPct val="150000"/>
              </a:lnSpc>
              <a:buFont typeface="Wingdings" panose="05000000000000000000" pitchFamily="2" charset="2"/>
              <a:buChar char="ü"/>
            </a:pPr>
            <a:r>
              <a:rPr lang="en-US" b="1" dirty="0"/>
              <a:t>On many levels, SIBO remains an enigma.</a:t>
            </a:r>
          </a:p>
          <a:p>
            <a:pPr marL="285750" indent="-285750">
              <a:lnSpc>
                <a:spcPct val="150000"/>
              </a:lnSpc>
              <a:buFont typeface="Wingdings" panose="05000000000000000000" pitchFamily="2" charset="2"/>
              <a:buChar char="ü"/>
            </a:pPr>
            <a:r>
              <a:rPr lang="en-US" b="1" dirty="0"/>
              <a:t>Data about SIBO after BS are scattered in the literature and mainly focused on RYGB.</a:t>
            </a:r>
          </a:p>
          <a:p>
            <a:pPr marL="285750" indent="-285750">
              <a:lnSpc>
                <a:spcPct val="150000"/>
              </a:lnSpc>
              <a:buFont typeface="Wingdings" panose="05000000000000000000" pitchFamily="2" charset="2"/>
              <a:buChar char="ü"/>
            </a:pPr>
            <a:r>
              <a:rPr lang="en-US" b="1" dirty="0"/>
              <a:t>There is limited information about the role of SIBO in the increase in digestive symptoms, yet SIBO by itself might be a contributing factor, increasing vitamin deficiencies and affecting weight loss after BS.</a:t>
            </a:r>
          </a:p>
          <a:p>
            <a:pPr marL="285750" indent="-285750">
              <a:lnSpc>
                <a:spcPct val="150000"/>
              </a:lnSpc>
              <a:buFont typeface="Wingdings" panose="05000000000000000000" pitchFamily="2" charset="2"/>
              <a:buChar char="ü"/>
            </a:pPr>
            <a:endParaRPr lang="en-US" b="1" dirty="0"/>
          </a:p>
          <a:p>
            <a:pPr marL="285750" indent="-285750">
              <a:lnSpc>
                <a:spcPct val="150000"/>
              </a:lnSpc>
              <a:buFont typeface="Wingdings" panose="05000000000000000000" pitchFamily="2" charset="2"/>
              <a:buChar char="ü"/>
            </a:pPr>
            <a:r>
              <a:rPr lang="en-US" b="1" dirty="0"/>
              <a:t>The main challenge is the lack of a scientifically validated diagnostic gold standard.</a:t>
            </a:r>
          </a:p>
          <a:p>
            <a:pPr marL="285750" indent="-285750">
              <a:lnSpc>
                <a:spcPct val="150000"/>
              </a:lnSpc>
              <a:buFont typeface="Wingdings" panose="05000000000000000000" pitchFamily="2" charset="2"/>
              <a:buChar char="ü"/>
            </a:pPr>
            <a:r>
              <a:rPr lang="en-US" b="1" dirty="0"/>
              <a:t>Though there are many treatment options, few can claim being truly evidence-based.</a:t>
            </a:r>
          </a:p>
          <a:p>
            <a:pPr marL="285750" indent="-285750">
              <a:lnSpc>
                <a:spcPct val="150000"/>
              </a:lnSpc>
              <a:buFont typeface="Wingdings" panose="05000000000000000000" pitchFamily="2" charset="2"/>
              <a:buChar char="ü"/>
            </a:pPr>
            <a:r>
              <a:rPr lang="en-US" b="1" dirty="0"/>
              <a:t>Thus, when confronted with a patient in whom SIBO is a concern, a provider is faced with a difficult choice: ordering an imperfect test or empirically recommending a course of treatment that offers marginal efficacy.</a:t>
            </a:r>
            <a:endParaRPr lang="it-IT" b="1" dirty="0"/>
          </a:p>
        </p:txBody>
      </p:sp>
      <p:sp>
        <p:nvSpPr>
          <p:cNvPr id="8" name="CasellaDiTesto 7">
            <a:extLst>
              <a:ext uri="{FF2B5EF4-FFF2-40B4-BE49-F238E27FC236}">
                <a16:creationId xmlns:a16="http://schemas.microsoft.com/office/drawing/2014/main" id="{89ACD91D-1E6E-723F-217D-F94BE3EF1DA8}"/>
              </a:ext>
            </a:extLst>
          </p:cNvPr>
          <p:cNvSpPr txBox="1"/>
          <p:nvPr/>
        </p:nvSpPr>
        <p:spPr>
          <a:xfrm>
            <a:off x="4688540" y="430305"/>
            <a:ext cx="2459328" cy="461665"/>
          </a:xfrm>
          <a:prstGeom prst="rect">
            <a:avLst/>
          </a:prstGeom>
          <a:noFill/>
        </p:spPr>
        <p:txBody>
          <a:bodyPr wrap="none" rtlCol="0">
            <a:spAutoFit/>
          </a:bodyPr>
          <a:lstStyle/>
          <a:p>
            <a:r>
              <a:rPr lang="it-IT" sz="2400" b="1" dirty="0">
                <a:latin typeface="Arial" panose="020B0604020202020204" pitchFamily="34" charset="0"/>
                <a:cs typeface="Arial" panose="020B0604020202020204" pitchFamily="34" charset="0"/>
              </a:rPr>
              <a:t>CONCLUSIONS</a:t>
            </a:r>
          </a:p>
        </p:txBody>
      </p:sp>
      <p:pic>
        <p:nvPicPr>
          <p:cNvPr id="9" name="Picture 7" descr="Università di Salerno, Facoltà di Medicina e Chirurgia A.O.U. San Giovanni  di Dio e Ruggi d'Aragona UOC Gastroenterologia">
            <a:extLst>
              <a:ext uri="{FF2B5EF4-FFF2-40B4-BE49-F238E27FC236}">
                <a16:creationId xmlns:a16="http://schemas.microsoft.com/office/drawing/2014/main" id="{B763A0E2-D7F4-EE5C-62BF-5A8C423024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90486" y="1"/>
            <a:ext cx="1608441" cy="1082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2328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anim calcmode="lin" valueType="num">
                                      <p:cBhvr additive="base">
                                        <p:cTn id="7"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5" end="5"/>
                                            </p:txEl>
                                          </p:spTgt>
                                        </p:tgtEl>
                                        <p:attrNameLst>
                                          <p:attrName>style.visibility</p:attrName>
                                        </p:attrNameLst>
                                      </p:cBhvr>
                                      <p:to>
                                        <p:strVal val="visible"/>
                                      </p:to>
                                    </p:set>
                                    <p:anim calcmode="lin" valueType="num">
                                      <p:cBhvr additive="base">
                                        <p:cTn id="11"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5" end="5"/>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anim calcmode="lin" valueType="num">
                                      <p:cBhvr additive="base">
                                        <p:cTn id="15"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7F1CCB64-8231-435F-87C9-78C908E39380}"/>
              </a:ext>
            </a:extLst>
          </p:cNvPr>
          <p:cNvSpPr>
            <a:spLocks noGrp="1"/>
          </p:cNvSpPr>
          <p:nvPr>
            <p:ph type="ctrTitle"/>
          </p:nvPr>
        </p:nvSpPr>
        <p:spPr>
          <a:xfrm>
            <a:off x="6521823" y="2510118"/>
            <a:ext cx="4526280" cy="1243266"/>
          </a:xfrm>
        </p:spPr>
        <p:txBody>
          <a:bodyPr/>
          <a:lstStyle/>
          <a:p>
            <a:pPr algn="ctr"/>
            <a:r>
              <a:rPr lang="it-IT" dirty="0"/>
              <a:t>THANKS</a:t>
            </a:r>
          </a:p>
        </p:txBody>
      </p:sp>
    </p:spTree>
    <p:extLst>
      <p:ext uri="{BB962C8B-B14F-4D97-AF65-F5344CB8AC3E}">
        <p14:creationId xmlns:p14="http://schemas.microsoft.com/office/powerpoint/2010/main" val="17455455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550022" y="1108298"/>
            <a:ext cx="5830186" cy="2585323"/>
          </a:xfrm>
          <a:prstGeom prst="rect">
            <a:avLst/>
          </a:prstGeom>
        </p:spPr>
        <p:txBody>
          <a:bodyPr wrap="square">
            <a:spAutoFit/>
          </a:bodyPr>
          <a:lstStyle/>
          <a:p>
            <a:r>
              <a:rPr lang="en-US" dirty="0">
                <a:latin typeface="Arial" panose="020B0604020202020204" pitchFamily="34" charset="0"/>
                <a:cs typeface="Arial" panose="020B0604020202020204" pitchFamily="34" charset="0"/>
              </a:rPr>
              <a:t>In a state of </a:t>
            </a:r>
            <a:r>
              <a:rPr lang="en-US" dirty="0" err="1">
                <a:latin typeface="Arial" panose="020B0604020202020204" pitchFamily="34" charset="0"/>
                <a:cs typeface="Arial" panose="020B0604020202020204" pitchFamily="34" charset="0"/>
              </a:rPr>
              <a:t>eubiosis</a:t>
            </a:r>
            <a:r>
              <a:rPr lang="en-US" dirty="0">
                <a:latin typeface="Arial" panose="020B0604020202020204" pitchFamily="34" charset="0"/>
                <a:cs typeface="Arial" panose="020B0604020202020204" pitchFamily="34" charset="0"/>
              </a:rPr>
              <a:t> within the gut microbiota, the human body relies on a diverse array of host defense mechanisms:</a:t>
            </a:r>
          </a:p>
          <a:p>
            <a:endParaRPr lang="en-US" dirty="0">
              <a:latin typeface="Arial" panose="020B0604020202020204" pitchFamily="34" charset="0"/>
              <a:cs typeface="Arial" panose="020B0604020202020204" pitchFamily="34" charset="0"/>
            </a:endParaRPr>
          </a:p>
          <a:p>
            <a:pPr marL="285750" indent="-285750">
              <a:buFontTx/>
              <a:buChar char="-"/>
            </a:pPr>
            <a:r>
              <a:rPr lang="en-US" dirty="0">
                <a:latin typeface="Arial" panose="020B0604020202020204" pitchFamily="34" charset="0"/>
                <a:cs typeface="Arial" panose="020B0604020202020204" pitchFamily="34" charset="0"/>
              </a:rPr>
              <a:t>Gastric acid secretion </a:t>
            </a:r>
          </a:p>
          <a:p>
            <a:pPr marL="285750" indent="-285750">
              <a:buFontTx/>
              <a:buChar char="-"/>
            </a:pPr>
            <a:r>
              <a:rPr lang="en-US" dirty="0">
                <a:latin typeface="Arial" panose="020B0604020202020204" pitchFamily="34" charset="0"/>
                <a:cs typeface="Arial" panose="020B0604020202020204" pitchFamily="34" charset="0"/>
              </a:rPr>
              <a:t>Intestinal motility</a:t>
            </a:r>
          </a:p>
          <a:p>
            <a:pPr marL="285750" indent="-285750">
              <a:buFontTx/>
              <a:buChar char="-"/>
            </a:pPr>
            <a:r>
              <a:rPr lang="en-US" dirty="0">
                <a:latin typeface="Arial" panose="020B0604020202020204" pitchFamily="34" charset="0"/>
                <a:cs typeface="Arial" panose="020B0604020202020204" pitchFamily="34" charset="0"/>
              </a:rPr>
              <a:t>Intestinal anatomic integrity</a:t>
            </a:r>
          </a:p>
          <a:p>
            <a:pPr marL="285750" indent="-285750">
              <a:buFontTx/>
              <a:buChar char="-"/>
            </a:pPr>
            <a:r>
              <a:rPr lang="en-US" dirty="0">
                <a:latin typeface="Arial" panose="020B0604020202020204" pitchFamily="34" charset="0"/>
                <a:cs typeface="Arial" panose="020B0604020202020204" pitchFamily="34" charset="0"/>
              </a:rPr>
              <a:t>Innate and adaptive immunity (i.e. IgA)</a:t>
            </a:r>
          </a:p>
          <a:p>
            <a:pPr marL="285750" indent="-285750">
              <a:buFontTx/>
              <a:buChar char="-"/>
            </a:pPr>
            <a:r>
              <a:rPr lang="en-US" dirty="0" err="1">
                <a:latin typeface="Arial" panose="020B0604020202020204" pitchFamily="34" charset="0"/>
                <a:cs typeface="Arial" panose="020B0604020202020204" pitchFamily="34" charset="0"/>
              </a:rPr>
              <a:t>Pancreatobiliary</a:t>
            </a:r>
            <a:r>
              <a:rPr lang="en-US" dirty="0">
                <a:latin typeface="Arial" panose="020B0604020202020204" pitchFamily="34" charset="0"/>
                <a:cs typeface="Arial" panose="020B0604020202020204" pitchFamily="34" charset="0"/>
              </a:rPr>
              <a:t> secretions</a:t>
            </a:r>
            <a:endParaRPr lang="it-IT" dirty="0">
              <a:latin typeface="Arial" panose="020B0604020202020204" pitchFamily="34" charset="0"/>
              <a:cs typeface="Arial" panose="020B0604020202020204" pitchFamily="34" charset="0"/>
            </a:endParaRPr>
          </a:p>
        </p:txBody>
      </p:sp>
      <p:sp>
        <p:nvSpPr>
          <p:cNvPr id="3" name="AutoShape 2" descr="MICROBIOTA INTESTINALE UMANO - La nuova frontiera della medicin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7757" y="1082178"/>
            <a:ext cx="4663290" cy="2611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3952228" y="256585"/>
            <a:ext cx="4676665" cy="707886"/>
          </a:xfrm>
          <a:prstGeom prst="rect">
            <a:avLst/>
          </a:prstGeom>
        </p:spPr>
        <p:txBody>
          <a:bodyPr wrap="none">
            <a:spAutoFit/>
          </a:bodyPr>
          <a:lstStyle/>
          <a:p>
            <a:r>
              <a:rPr lang="en-US" sz="4000" b="1" dirty="0">
                <a:solidFill>
                  <a:schemeClr val="accent3">
                    <a:lumMod val="75000"/>
                  </a:schemeClr>
                </a:solidFill>
                <a:latin typeface="Arial" panose="020B0604020202020204" pitchFamily="34" charset="0"/>
                <a:cs typeface="Arial" panose="020B0604020202020204" pitchFamily="34" charset="0"/>
              </a:rPr>
              <a:t>GUT MICROBIOTA</a:t>
            </a:r>
            <a:endParaRPr lang="it-IT" sz="4000" b="1" dirty="0">
              <a:solidFill>
                <a:schemeClr val="accent3">
                  <a:lumMod val="75000"/>
                </a:schemeClr>
              </a:solidFill>
              <a:latin typeface="Arial" panose="020B0604020202020204" pitchFamily="34" charset="0"/>
              <a:cs typeface="Arial" panose="020B0604020202020204" pitchFamily="34" charset="0"/>
            </a:endParaRPr>
          </a:p>
        </p:txBody>
      </p:sp>
      <p:sp>
        <p:nvSpPr>
          <p:cNvPr id="5" name="Rettangolo 4"/>
          <p:cNvSpPr/>
          <p:nvPr/>
        </p:nvSpPr>
        <p:spPr>
          <a:xfrm>
            <a:off x="550022" y="3811328"/>
            <a:ext cx="10604205" cy="646331"/>
          </a:xfrm>
          <a:prstGeom prst="rect">
            <a:avLst/>
          </a:prstGeom>
        </p:spPr>
        <p:txBody>
          <a:bodyPr wrap="square">
            <a:spAutoFit/>
          </a:bodyPr>
          <a:lstStyle/>
          <a:p>
            <a:r>
              <a:rPr lang="en-US" dirty="0">
                <a:latin typeface="Arial" panose="020B0604020202020204" pitchFamily="34" charset="0"/>
                <a:cs typeface="Arial" panose="020B0604020202020204" pitchFamily="34" charset="0"/>
              </a:rPr>
              <a:t>The deregulation of any of these protective mechanisms can lead to microbiota </a:t>
            </a:r>
            <a:r>
              <a:rPr lang="en-US" dirty="0" err="1">
                <a:latin typeface="Arial" panose="020B0604020202020204" pitchFamily="34" charset="0"/>
                <a:cs typeface="Arial" panose="020B0604020202020204" pitchFamily="34" charset="0"/>
              </a:rPr>
              <a:t>dysbiosis</a:t>
            </a:r>
            <a:r>
              <a:rPr lang="en-US" dirty="0">
                <a:latin typeface="Arial" panose="020B0604020202020204" pitchFamily="34" charset="0"/>
                <a:cs typeface="Arial" panose="020B0604020202020204" pitchFamily="34" charset="0"/>
              </a:rPr>
              <a:t>, a potential pathway for the development of </a:t>
            </a:r>
            <a:r>
              <a:rPr lang="en-US" b="1" dirty="0">
                <a:latin typeface="Arial" panose="020B0604020202020204" pitchFamily="34" charset="0"/>
                <a:cs typeface="Arial" panose="020B0604020202020204" pitchFamily="34" charset="0"/>
              </a:rPr>
              <a:t>Small Intestinal Bacterial Overgrowth (SIBO)</a:t>
            </a:r>
            <a:endParaRPr lang="it-IT" b="1" dirty="0">
              <a:latin typeface="Arial" panose="020B0604020202020204" pitchFamily="34" charset="0"/>
              <a:cs typeface="Arial" panose="020B0604020202020204" pitchFamily="34" charset="0"/>
            </a:endParaRPr>
          </a:p>
        </p:txBody>
      </p:sp>
      <p:sp>
        <p:nvSpPr>
          <p:cNvPr id="6" name="Rettangolo 5"/>
          <p:cNvSpPr/>
          <p:nvPr/>
        </p:nvSpPr>
        <p:spPr>
          <a:xfrm>
            <a:off x="7436084" y="6201924"/>
            <a:ext cx="4543680" cy="338554"/>
          </a:xfrm>
          <a:prstGeom prst="rect">
            <a:avLst/>
          </a:prstGeom>
          <a:solidFill>
            <a:srgbClr val="FFC000"/>
          </a:solidFill>
        </p:spPr>
        <p:txBody>
          <a:bodyPr wrap="none">
            <a:spAutoFit/>
          </a:bodyPr>
          <a:lstStyle/>
          <a:p>
            <a:r>
              <a:rPr lang="it-IT" sz="1600" i="1" dirty="0" err="1"/>
              <a:t>Ginnebaugh</a:t>
            </a:r>
            <a:r>
              <a:rPr lang="it-IT" sz="1600" i="1" dirty="0"/>
              <a:t>, et al. </a:t>
            </a:r>
            <a:r>
              <a:rPr lang="it-IT" sz="1600" i="1" dirty="0" err="1"/>
              <a:t>Gastroenterol</a:t>
            </a:r>
            <a:r>
              <a:rPr lang="it-IT" sz="1600" i="1" dirty="0"/>
              <a:t>. </a:t>
            </a:r>
            <a:r>
              <a:rPr lang="it-IT" sz="1600" i="1" dirty="0" err="1"/>
              <a:t>Clin</a:t>
            </a:r>
            <a:r>
              <a:rPr lang="it-IT" sz="1600" i="1" dirty="0"/>
              <a:t>. N. </a:t>
            </a:r>
            <a:r>
              <a:rPr lang="it-IT" sz="1600" i="1" dirty="0" err="1"/>
              <a:t>Am</a:t>
            </a:r>
            <a:r>
              <a:rPr lang="it-IT" sz="1600" i="1" dirty="0"/>
              <a:t>. 2020</a:t>
            </a:r>
          </a:p>
        </p:txBody>
      </p:sp>
      <p:pic>
        <p:nvPicPr>
          <p:cNvPr id="8" name="Immagine 7">
            <a:extLst>
              <a:ext uri="{FF2B5EF4-FFF2-40B4-BE49-F238E27FC236}">
                <a16:creationId xmlns:a16="http://schemas.microsoft.com/office/drawing/2014/main" id="{04C9A062-154D-3938-70EB-F0D0F55B9A81}"/>
              </a:ext>
            </a:extLst>
          </p:cNvPr>
          <p:cNvPicPr>
            <a:picLocks noChangeAspect="1"/>
          </p:cNvPicPr>
          <p:nvPr/>
        </p:nvPicPr>
        <p:blipFill rotWithShape="1">
          <a:blip r:embed="rId4"/>
          <a:srcRect l="18088" t="27582" r="22720" b="48235"/>
          <a:stretch/>
        </p:blipFill>
        <p:spPr>
          <a:xfrm>
            <a:off x="593638" y="4500555"/>
            <a:ext cx="7216588" cy="1658472"/>
          </a:xfrm>
          <a:prstGeom prst="rect">
            <a:avLst/>
          </a:prstGeom>
        </p:spPr>
      </p:pic>
      <p:pic>
        <p:nvPicPr>
          <p:cNvPr id="9" name="Picture 7" descr="Università di Salerno, Facoltà di Medicina e Chirurgia A.O.U. San Giovanni  di Dio e Ruggi d'Aragona UOC Gastroenterologia">
            <a:extLst>
              <a:ext uri="{FF2B5EF4-FFF2-40B4-BE49-F238E27FC236}">
                <a16:creationId xmlns:a16="http://schemas.microsoft.com/office/drawing/2014/main" id="{B2223794-5655-A8BC-409F-CDA6EAE40D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90486" y="1"/>
            <a:ext cx="1608441" cy="1082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e 6">
            <a:extLst>
              <a:ext uri="{FF2B5EF4-FFF2-40B4-BE49-F238E27FC236}">
                <a16:creationId xmlns:a16="http://schemas.microsoft.com/office/drawing/2014/main" id="{30CD4401-D920-3B44-1D46-350284FADE46}"/>
              </a:ext>
            </a:extLst>
          </p:cNvPr>
          <p:cNvSpPr/>
          <p:nvPr/>
        </p:nvSpPr>
        <p:spPr>
          <a:xfrm>
            <a:off x="4410635" y="5441576"/>
            <a:ext cx="735106" cy="1524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Ovale 9">
            <a:extLst>
              <a:ext uri="{FF2B5EF4-FFF2-40B4-BE49-F238E27FC236}">
                <a16:creationId xmlns:a16="http://schemas.microsoft.com/office/drawing/2014/main" id="{B170EA20-C2B4-B2F3-0716-9526703C916E}"/>
              </a:ext>
            </a:extLst>
          </p:cNvPr>
          <p:cNvSpPr/>
          <p:nvPr/>
        </p:nvSpPr>
        <p:spPr>
          <a:xfrm>
            <a:off x="744071" y="5432606"/>
            <a:ext cx="1272988" cy="1524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980682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sellaDiTesto 8">
            <a:extLst>
              <a:ext uri="{FF2B5EF4-FFF2-40B4-BE49-F238E27FC236}">
                <a16:creationId xmlns:a16="http://schemas.microsoft.com/office/drawing/2014/main" id="{E742462B-D264-FC8A-17B9-4180A03B3A15}"/>
              </a:ext>
            </a:extLst>
          </p:cNvPr>
          <p:cNvSpPr txBox="1"/>
          <p:nvPr/>
        </p:nvSpPr>
        <p:spPr>
          <a:xfrm>
            <a:off x="242047" y="6045240"/>
            <a:ext cx="4437529" cy="586215"/>
          </a:xfrm>
          <a:prstGeom prst="rect">
            <a:avLst/>
          </a:prstGeom>
          <a:solidFill>
            <a:schemeClr val="accent6">
              <a:lumMod val="60000"/>
              <a:lumOff val="40000"/>
            </a:schemeClr>
          </a:solidFill>
        </p:spPr>
        <p:txBody>
          <a:bodyPr wrap="square" rtlCol="0">
            <a:spAutoFit/>
          </a:bodyPr>
          <a:lstStyle/>
          <a:p>
            <a:endParaRPr lang="it-IT" sz="1600" i="1" dirty="0"/>
          </a:p>
        </p:txBody>
      </p:sp>
      <p:pic>
        <p:nvPicPr>
          <p:cNvPr id="2" name="Picture 7" descr="Università di Salerno, Facoltà di Medicina e Chirurgia A.O.U. San Giovanni  di Dio e Ruggi d'Aragona UOC Gastroenterolog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90486" y="0"/>
            <a:ext cx="1608441" cy="1138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ttangolo 3"/>
          <p:cNvSpPr/>
          <p:nvPr/>
        </p:nvSpPr>
        <p:spPr>
          <a:xfrm>
            <a:off x="307975" y="920062"/>
            <a:ext cx="10806223" cy="646331"/>
          </a:xfrm>
          <a:prstGeom prst="rect">
            <a:avLst/>
          </a:prstGeom>
        </p:spPr>
        <p:txBody>
          <a:bodyPr wrap="square">
            <a:spAutoFit/>
          </a:bodyPr>
          <a:lstStyle/>
          <a:p>
            <a:pPr marL="285750" indent="-285750">
              <a:buFont typeface="Arial" panose="020B0604020202020204" pitchFamily="34" charset="0"/>
              <a:buChar char="•"/>
            </a:pPr>
            <a:r>
              <a:rPr lang="it-IT" dirty="0">
                <a:latin typeface="Arial" panose="020B0604020202020204" pitchFamily="34" charset="0"/>
                <a:cs typeface="Arial" panose="020B0604020202020204" pitchFamily="34" charset="0"/>
              </a:rPr>
              <a:t>SIBO </a:t>
            </a:r>
            <a:r>
              <a:rPr lang="it-IT" dirty="0" err="1">
                <a:latin typeface="Arial" panose="020B0604020202020204" pitchFamily="34" charset="0"/>
                <a:cs typeface="Arial" panose="020B0604020202020204" pitchFamily="34" charset="0"/>
              </a:rPr>
              <a:t>is</a:t>
            </a:r>
            <a:r>
              <a:rPr lang="it-IT" dirty="0">
                <a:latin typeface="Arial" panose="020B0604020202020204" pitchFamily="34" charset="0"/>
                <a:cs typeface="Arial" panose="020B0604020202020204" pitchFamily="34" charset="0"/>
              </a:rPr>
              <a:t> </a:t>
            </a:r>
            <a:r>
              <a:rPr lang="it-IT" dirty="0" err="1">
                <a:latin typeface="Arial" panose="020B0604020202020204" pitchFamily="34" charset="0"/>
                <a:cs typeface="Arial" panose="020B0604020202020204" pitchFamily="34" charset="0"/>
              </a:rPr>
              <a:t>characterized</a:t>
            </a:r>
            <a:r>
              <a:rPr lang="it-IT"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by increased colonization of anaerobic and aerobic microorganisms within the small intestine, </a:t>
            </a:r>
            <a:r>
              <a:rPr lang="it-IT" dirty="0" err="1">
                <a:latin typeface="Arial" panose="020B0604020202020204" pitchFamily="34" charset="0"/>
                <a:cs typeface="Arial" panose="020B0604020202020204" pitchFamily="34" charset="0"/>
              </a:rPr>
              <a:t>predominantly</a:t>
            </a:r>
            <a:r>
              <a:rPr lang="it-IT" dirty="0">
                <a:latin typeface="Arial" panose="020B0604020202020204" pitchFamily="34" charset="0"/>
                <a:cs typeface="Arial" panose="020B0604020202020204" pitchFamily="34" charset="0"/>
              </a:rPr>
              <a:t> Gram-negative</a:t>
            </a:r>
          </a:p>
        </p:txBody>
      </p:sp>
      <p:sp>
        <p:nvSpPr>
          <p:cNvPr id="5" name="Rettangolo 4"/>
          <p:cNvSpPr/>
          <p:nvPr/>
        </p:nvSpPr>
        <p:spPr>
          <a:xfrm>
            <a:off x="5634398" y="199518"/>
            <a:ext cx="1188146" cy="584775"/>
          </a:xfrm>
          <a:prstGeom prst="rect">
            <a:avLst/>
          </a:prstGeom>
        </p:spPr>
        <p:txBody>
          <a:bodyPr wrap="none">
            <a:spAutoFit/>
          </a:bodyPr>
          <a:lstStyle/>
          <a:p>
            <a:r>
              <a:rPr lang="it-IT" sz="3200" b="1" dirty="0">
                <a:latin typeface="Arial" panose="020B0604020202020204" pitchFamily="34" charset="0"/>
                <a:cs typeface="Arial" panose="020B0604020202020204" pitchFamily="34" charset="0"/>
              </a:rPr>
              <a:t>SIBO</a:t>
            </a:r>
          </a:p>
        </p:txBody>
      </p:sp>
      <p:pic>
        <p:nvPicPr>
          <p:cNvPr id="2050" name="Picture 2" descr="https://cdn.jamanetwork.com/ama/content_public/journal/jama/4940/jcr40043f1.jpeg?Expires=1716554790&amp;Signature=PE8zjHqLNe2mrfuW~8p0HA6qJRSWGtuHnBKYs85537eoD7PJQiALb5aQ7L0V2d9FGwQjMwma~B4hx~MvjGoXRfiwbc~UHqyru9kGGcbFjJcKamkQ03VJQyL9lZ1VrU0SUbF3bP9KJqMkHcEqgjDY4rLmw4JHIXw7qXo05ePbRVV9kC~ZNZyZftuuyFWtFJ273LF38JaXxfm20tEuQXz0nRUpLr8JEf140gQJPHuJyxaq4SS9acnUAoQXe-gjn31NgFdKbyKaoMIcmDDO3lOuKdH~INnGsBNZem8KshJPpAY6gylO59eVdeNsOCItbG-IBwFNmAhsh~7w4Hq-PnQf0Q__&amp;Key-Pair-Id=APKAIE5G5CRDK6RD3PG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75" y="1672719"/>
            <a:ext cx="6263862" cy="3684079"/>
          </a:xfrm>
          <a:prstGeom prst="rect">
            <a:avLst/>
          </a:prstGeom>
          <a:noFill/>
          <a:extLst>
            <a:ext uri="{909E8E84-426E-40DD-AFC4-6F175D3DCCD1}">
              <a14:hiddenFill xmlns:a14="http://schemas.microsoft.com/office/drawing/2010/main">
                <a:solidFill>
                  <a:srgbClr val="FFFFFF"/>
                </a:solidFill>
              </a14:hiddenFill>
            </a:ext>
          </a:extLst>
        </p:spPr>
      </p:pic>
      <p:sp>
        <p:nvSpPr>
          <p:cNvPr id="6" name="CasellaDiTesto 5"/>
          <p:cNvSpPr txBox="1"/>
          <p:nvPr/>
        </p:nvSpPr>
        <p:spPr>
          <a:xfrm>
            <a:off x="307975" y="6045241"/>
            <a:ext cx="1877181" cy="523220"/>
          </a:xfrm>
          <a:prstGeom prst="rect">
            <a:avLst/>
          </a:prstGeom>
          <a:noFill/>
        </p:spPr>
        <p:txBody>
          <a:bodyPr wrap="none" rtlCol="0">
            <a:spAutoFit/>
          </a:bodyPr>
          <a:lstStyle/>
          <a:p>
            <a:r>
              <a:rPr lang="it-IT" sz="1400" i="1" dirty="0" err="1">
                <a:latin typeface="Arial" panose="020B0604020202020204" pitchFamily="34" charset="0"/>
                <a:cs typeface="Arial" panose="020B0604020202020204" pitchFamily="34" charset="0"/>
              </a:rPr>
              <a:t>Lin</a:t>
            </a:r>
            <a:r>
              <a:rPr lang="it-IT" sz="1400" i="1" dirty="0">
                <a:latin typeface="Arial" panose="020B0604020202020204" pitchFamily="34" charset="0"/>
                <a:cs typeface="Arial" panose="020B0604020202020204" pitchFamily="34" charset="0"/>
              </a:rPr>
              <a:t> et al.  JAMA 2004</a:t>
            </a:r>
          </a:p>
          <a:p>
            <a:endParaRPr lang="it-IT" sz="1400" i="1" dirty="0">
              <a:latin typeface="Arial" panose="020B0604020202020204" pitchFamily="34" charset="0"/>
              <a:cs typeface="Arial" panose="020B0604020202020204" pitchFamily="34" charset="0"/>
            </a:endParaRPr>
          </a:p>
        </p:txBody>
      </p:sp>
      <p:sp>
        <p:nvSpPr>
          <p:cNvPr id="7" name="AutoShape 6" descr="https://images.journals.lww.com/ajg/Original.00000434-202002000-00009.F2.jpe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2055"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00992" y="1540092"/>
            <a:ext cx="2261974" cy="1974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3">
            <a:extLst>
              <a:ext uri="{FF2B5EF4-FFF2-40B4-BE49-F238E27FC236}">
                <a16:creationId xmlns:a16="http://schemas.microsoft.com/office/drawing/2014/main" id="{0E6338B4-4607-7C28-A3A0-D168D026B87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9706" t="33374" r="17764" b="24391"/>
          <a:stretch/>
        </p:blipFill>
        <p:spPr bwMode="auto">
          <a:xfrm>
            <a:off x="6877950" y="3711982"/>
            <a:ext cx="5006075" cy="2796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ttangolo 7">
            <a:extLst>
              <a:ext uri="{FF2B5EF4-FFF2-40B4-BE49-F238E27FC236}">
                <a16:creationId xmlns:a16="http://schemas.microsoft.com/office/drawing/2014/main" id="{868E3BF4-E563-79AA-2B90-E7AC50FC044A}"/>
              </a:ext>
            </a:extLst>
          </p:cNvPr>
          <p:cNvSpPr/>
          <p:nvPr/>
        </p:nvSpPr>
        <p:spPr>
          <a:xfrm>
            <a:off x="307975" y="6323679"/>
            <a:ext cx="3817071" cy="307777"/>
          </a:xfrm>
          <a:prstGeom prst="rect">
            <a:avLst/>
          </a:prstGeom>
        </p:spPr>
        <p:txBody>
          <a:bodyPr wrap="none">
            <a:spAutoFit/>
          </a:bodyPr>
          <a:lstStyle/>
          <a:p>
            <a:r>
              <a:rPr lang="da-DK" sz="1400" i="1" dirty="0">
                <a:latin typeface="Arial" panose="020B0604020202020204" pitchFamily="34" charset="0"/>
                <a:cs typeface="Arial" panose="020B0604020202020204" pitchFamily="34" charset="0"/>
              </a:rPr>
              <a:t>Skrzydło-Radomańska et al. J Clin Med. 2022</a:t>
            </a:r>
            <a:endParaRPr lang="it-IT" sz="14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122593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7D649933-142F-6771-EDD8-368C70CD997D}"/>
              </a:ext>
            </a:extLst>
          </p:cNvPr>
          <p:cNvSpPr/>
          <p:nvPr/>
        </p:nvSpPr>
        <p:spPr>
          <a:xfrm>
            <a:off x="4645570" y="348374"/>
            <a:ext cx="3605474" cy="584775"/>
          </a:xfrm>
          <a:prstGeom prst="rect">
            <a:avLst/>
          </a:prstGeom>
        </p:spPr>
        <p:txBody>
          <a:bodyPr wrap="none">
            <a:spAutoFit/>
          </a:bodyPr>
          <a:lstStyle/>
          <a:p>
            <a:r>
              <a:rPr lang="it-IT" sz="3200" b="1" dirty="0">
                <a:latin typeface="Arial" panose="020B0604020202020204" pitchFamily="34" charset="0"/>
                <a:cs typeface="Arial" panose="020B0604020202020204" pitchFamily="34" charset="0"/>
              </a:rPr>
              <a:t>SIBO DIAGNOSIS</a:t>
            </a:r>
          </a:p>
        </p:txBody>
      </p:sp>
      <p:pic>
        <p:nvPicPr>
          <p:cNvPr id="3" name="Picture 7" descr="Università di Salerno, Facoltà di Medicina e Chirurgia A.O.U. San Giovanni  di Dio e Ruggi d'Aragona UOC Gastroenterologia">
            <a:extLst>
              <a:ext uri="{FF2B5EF4-FFF2-40B4-BE49-F238E27FC236}">
                <a16:creationId xmlns:a16="http://schemas.microsoft.com/office/drawing/2014/main" id="{755608EC-86A0-86C7-C8B1-0CF92A38F3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90486" y="1"/>
            <a:ext cx="1608441" cy="1082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asellaDiTesto 5">
            <a:extLst>
              <a:ext uri="{FF2B5EF4-FFF2-40B4-BE49-F238E27FC236}">
                <a16:creationId xmlns:a16="http://schemas.microsoft.com/office/drawing/2014/main" id="{ECC9CAD1-D0AA-5A47-FF67-9D2A880F3921}"/>
              </a:ext>
            </a:extLst>
          </p:cNvPr>
          <p:cNvSpPr txBox="1"/>
          <p:nvPr/>
        </p:nvSpPr>
        <p:spPr>
          <a:xfrm>
            <a:off x="2589001" y="1028562"/>
            <a:ext cx="7718612" cy="400110"/>
          </a:xfrm>
          <a:prstGeom prst="rect">
            <a:avLst/>
          </a:prstGeom>
          <a:noFill/>
        </p:spPr>
        <p:txBody>
          <a:bodyPr wrap="square">
            <a:spAutoFit/>
          </a:bodyPr>
          <a:lstStyle/>
          <a:p>
            <a:r>
              <a:rPr lang="it-IT" sz="2000" b="1" dirty="0">
                <a:latin typeface="Arial" panose="020B0604020202020204" pitchFamily="34" charset="0"/>
                <a:cs typeface="Arial" panose="020B0604020202020204" pitchFamily="34" charset="0"/>
              </a:rPr>
              <a:t>Small </a:t>
            </a:r>
            <a:r>
              <a:rPr lang="it-IT" sz="2000" b="1" dirty="0" err="1">
                <a:latin typeface="Arial" panose="020B0604020202020204" pitchFamily="34" charset="0"/>
                <a:cs typeface="Arial" panose="020B0604020202020204" pitchFamily="34" charset="0"/>
              </a:rPr>
              <a:t>Intestinal</a:t>
            </a:r>
            <a:r>
              <a:rPr lang="it-IT" sz="2000" b="1" dirty="0">
                <a:latin typeface="Arial" panose="020B0604020202020204" pitchFamily="34" charset="0"/>
                <a:cs typeface="Arial" panose="020B0604020202020204" pitchFamily="34" charset="0"/>
              </a:rPr>
              <a:t> </a:t>
            </a:r>
            <a:r>
              <a:rPr lang="it-IT" sz="2000" b="1" dirty="0" err="1">
                <a:latin typeface="Arial" panose="020B0604020202020204" pitchFamily="34" charset="0"/>
                <a:cs typeface="Arial" panose="020B0604020202020204" pitchFamily="34" charset="0"/>
              </a:rPr>
              <a:t>Fluid</a:t>
            </a:r>
            <a:r>
              <a:rPr lang="it-IT" sz="2000" b="1" dirty="0">
                <a:latin typeface="Arial" panose="020B0604020202020204" pitchFamily="34" charset="0"/>
                <a:cs typeface="Arial" panose="020B0604020202020204" pitchFamily="34" charset="0"/>
              </a:rPr>
              <a:t> </a:t>
            </a:r>
            <a:r>
              <a:rPr lang="it-IT" sz="2000" b="1" dirty="0" err="1">
                <a:latin typeface="Arial" panose="020B0604020202020204" pitchFamily="34" charset="0"/>
                <a:cs typeface="Arial" panose="020B0604020202020204" pitchFamily="34" charset="0"/>
              </a:rPr>
              <a:t>Aspiration</a:t>
            </a:r>
            <a:r>
              <a:rPr lang="it-IT" sz="2000" b="1" dirty="0">
                <a:latin typeface="Arial" panose="020B0604020202020204" pitchFamily="34" charset="0"/>
                <a:cs typeface="Arial" panose="020B0604020202020204" pitchFamily="34" charset="0"/>
              </a:rPr>
              <a:t> for Quantitative Culture</a:t>
            </a:r>
          </a:p>
        </p:txBody>
      </p:sp>
      <p:pic>
        <p:nvPicPr>
          <p:cNvPr id="1026" name="Picture 2" descr="The Ten Minute Gold Standard | Monetary Metals">
            <a:extLst>
              <a:ext uri="{FF2B5EF4-FFF2-40B4-BE49-F238E27FC236}">
                <a16:creationId xmlns:a16="http://schemas.microsoft.com/office/drawing/2014/main" id="{28350E7A-1CCC-0027-0B46-668362B02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881" y="730624"/>
            <a:ext cx="2048716" cy="2039611"/>
          </a:xfrm>
          <a:prstGeom prst="rect">
            <a:avLst/>
          </a:prstGeom>
          <a:noFill/>
          <a:extLst>
            <a:ext uri="{909E8E84-426E-40DD-AFC4-6F175D3DCCD1}">
              <a14:hiddenFill xmlns:a14="http://schemas.microsoft.com/office/drawing/2010/main">
                <a:solidFill>
                  <a:srgbClr val="FFFFFF"/>
                </a:solidFill>
              </a14:hiddenFill>
            </a:ext>
          </a:extLst>
        </p:spPr>
      </p:pic>
      <p:sp>
        <p:nvSpPr>
          <p:cNvPr id="8" name="CasellaDiTesto 7">
            <a:extLst>
              <a:ext uri="{FF2B5EF4-FFF2-40B4-BE49-F238E27FC236}">
                <a16:creationId xmlns:a16="http://schemas.microsoft.com/office/drawing/2014/main" id="{7D24E978-A538-0707-BE4A-61439DBA7C9A}"/>
              </a:ext>
            </a:extLst>
          </p:cNvPr>
          <p:cNvSpPr txBox="1"/>
          <p:nvPr/>
        </p:nvSpPr>
        <p:spPr>
          <a:xfrm>
            <a:off x="2897841" y="2034102"/>
            <a:ext cx="3045759" cy="646331"/>
          </a:xfrm>
          <a:prstGeom prst="rect">
            <a:avLst/>
          </a:prstGeom>
          <a:solidFill>
            <a:srgbClr val="FFC000"/>
          </a:solidFill>
        </p:spPr>
        <p:txBody>
          <a:bodyPr wrap="square">
            <a:spAutoFit/>
          </a:bodyPr>
          <a:lstStyle/>
          <a:p>
            <a:pPr marL="285750" indent="-285750">
              <a:buFont typeface="Arial" panose="020B0604020202020204" pitchFamily="34" charset="0"/>
              <a:buChar char="•"/>
            </a:pPr>
            <a:r>
              <a:rPr lang="it-IT" dirty="0">
                <a:latin typeface="Arial" panose="020B0604020202020204" pitchFamily="34" charset="0"/>
                <a:cs typeface="Arial" panose="020B0604020202020204" pitchFamily="34" charset="0"/>
              </a:rPr>
              <a:t>standard EGD</a:t>
            </a:r>
          </a:p>
          <a:p>
            <a:pPr marL="285750" indent="-285750">
              <a:buFont typeface="Arial" panose="020B0604020202020204" pitchFamily="34" charset="0"/>
              <a:buChar char="•"/>
            </a:pPr>
            <a:r>
              <a:rPr lang="it-IT" dirty="0" err="1">
                <a:latin typeface="Arial" panose="020B0604020202020204" pitchFamily="34" charset="0"/>
                <a:cs typeface="Arial" panose="020B0604020202020204" pitchFamily="34" charset="0"/>
              </a:rPr>
              <a:t>enteroscopy</a:t>
            </a:r>
            <a:endParaRPr lang="it-IT" dirty="0">
              <a:latin typeface="Arial" panose="020B0604020202020204" pitchFamily="34" charset="0"/>
              <a:cs typeface="Arial" panose="020B0604020202020204" pitchFamily="34" charset="0"/>
            </a:endParaRPr>
          </a:p>
        </p:txBody>
      </p:sp>
      <p:sp>
        <p:nvSpPr>
          <p:cNvPr id="10" name="CasellaDiTesto 9">
            <a:extLst>
              <a:ext uri="{FF2B5EF4-FFF2-40B4-BE49-F238E27FC236}">
                <a16:creationId xmlns:a16="http://schemas.microsoft.com/office/drawing/2014/main" id="{C5868047-58D2-F3D0-F476-7773C2D4EF00}"/>
              </a:ext>
            </a:extLst>
          </p:cNvPr>
          <p:cNvSpPr txBox="1"/>
          <p:nvPr/>
        </p:nvSpPr>
        <p:spPr>
          <a:xfrm>
            <a:off x="4645570" y="3110622"/>
            <a:ext cx="2839959" cy="369332"/>
          </a:xfrm>
          <a:prstGeom prst="rect">
            <a:avLst/>
          </a:prstGeom>
          <a:solidFill>
            <a:srgbClr val="FFC000"/>
          </a:solidFill>
        </p:spPr>
        <p:txBody>
          <a:bodyPr wrap="square">
            <a:spAutoFit/>
          </a:bodyPr>
          <a:lstStyle/>
          <a:p>
            <a:r>
              <a:rPr lang="en-US" dirty="0"/>
              <a:t>3 to 5 mL of fluid aspirated.</a:t>
            </a:r>
            <a:endParaRPr lang="it-IT" dirty="0"/>
          </a:p>
        </p:txBody>
      </p:sp>
      <p:cxnSp>
        <p:nvCxnSpPr>
          <p:cNvPr id="12" name="Connettore 2 11">
            <a:extLst>
              <a:ext uri="{FF2B5EF4-FFF2-40B4-BE49-F238E27FC236}">
                <a16:creationId xmlns:a16="http://schemas.microsoft.com/office/drawing/2014/main" id="{DC126581-19A7-D67D-9F08-FA03BA7CDA8D}"/>
              </a:ext>
            </a:extLst>
          </p:cNvPr>
          <p:cNvCxnSpPr/>
          <p:nvPr/>
        </p:nvCxnSpPr>
        <p:spPr>
          <a:xfrm>
            <a:off x="5100918" y="2752167"/>
            <a:ext cx="591670" cy="26894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CasellaDiTesto 13">
            <a:extLst>
              <a:ext uri="{FF2B5EF4-FFF2-40B4-BE49-F238E27FC236}">
                <a16:creationId xmlns:a16="http://schemas.microsoft.com/office/drawing/2014/main" id="{95D0CE87-55F9-97CA-FF34-9312ECE2F07C}"/>
              </a:ext>
            </a:extLst>
          </p:cNvPr>
          <p:cNvSpPr txBox="1"/>
          <p:nvPr/>
        </p:nvSpPr>
        <p:spPr>
          <a:xfrm>
            <a:off x="6376147" y="3910143"/>
            <a:ext cx="4426324" cy="923330"/>
          </a:xfrm>
          <a:prstGeom prst="rect">
            <a:avLst/>
          </a:prstGeom>
          <a:solidFill>
            <a:srgbClr val="FFC000"/>
          </a:solidFill>
        </p:spPr>
        <p:txBody>
          <a:bodyPr wrap="square">
            <a:spAutoFit/>
          </a:bodyPr>
          <a:lstStyle/>
          <a:p>
            <a:r>
              <a:rPr lang="en-US" dirty="0"/>
              <a:t>sample placed into a sterile container and immediately transported to the microbiology laboratory to undergo quantitative culture. </a:t>
            </a:r>
            <a:endParaRPr lang="it-IT" dirty="0"/>
          </a:p>
        </p:txBody>
      </p:sp>
      <p:cxnSp>
        <p:nvCxnSpPr>
          <p:cNvPr id="15" name="Connettore 2 14">
            <a:extLst>
              <a:ext uri="{FF2B5EF4-FFF2-40B4-BE49-F238E27FC236}">
                <a16:creationId xmlns:a16="http://schemas.microsoft.com/office/drawing/2014/main" id="{B4EC53E8-5147-E7E5-8A04-3ACE11164F15}"/>
              </a:ext>
            </a:extLst>
          </p:cNvPr>
          <p:cNvCxnSpPr/>
          <p:nvPr/>
        </p:nvCxnSpPr>
        <p:spPr>
          <a:xfrm>
            <a:off x="6893859" y="3569468"/>
            <a:ext cx="591670" cy="26894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CasellaDiTesto 16">
            <a:extLst>
              <a:ext uri="{FF2B5EF4-FFF2-40B4-BE49-F238E27FC236}">
                <a16:creationId xmlns:a16="http://schemas.microsoft.com/office/drawing/2014/main" id="{F6AFDE5B-93EA-1475-3386-0ED554DBCB14}"/>
              </a:ext>
            </a:extLst>
          </p:cNvPr>
          <p:cNvSpPr txBox="1"/>
          <p:nvPr/>
        </p:nvSpPr>
        <p:spPr>
          <a:xfrm>
            <a:off x="567018" y="4860431"/>
            <a:ext cx="3628464" cy="923330"/>
          </a:xfrm>
          <a:prstGeom prst="rect">
            <a:avLst/>
          </a:prstGeom>
          <a:noFill/>
        </p:spPr>
        <p:txBody>
          <a:bodyPr wrap="square">
            <a:spAutoFit/>
          </a:bodyPr>
          <a:lstStyle/>
          <a:p>
            <a:pPr marL="285750" indent="-285750">
              <a:buFont typeface="Arial" panose="020B0604020202020204" pitchFamily="34" charset="0"/>
              <a:buChar char="•"/>
            </a:pPr>
            <a:r>
              <a:rPr lang="en-US" dirty="0"/>
              <a:t>significant risk of contamination</a:t>
            </a:r>
          </a:p>
          <a:p>
            <a:pPr marL="285750" indent="-285750">
              <a:buFont typeface="Arial" panose="020B0604020202020204" pitchFamily="34" charset="0"/>
              <a:buChar char="•"/>
            </a:pPr>
            <a:r>
              <a:rPr lang="en-US" dirty="0"/>
              <a:t>sampling error</a:t>
            </a:r>
          </a:p>
          <a:p>
            <a:pPr marL="285750" indent="-285750">
              <a:buFont typeface="Arial" panose="020B0604020202020204" pitchFamily="34" charset="0"/>
              <a:buChar char="•"/>
            </a:pPr>
            <a:r>
              <a:rPr lang="en-US" dirty="0"/>
              <a:t>sample mishandling</a:t>
            </a:r>
            <a:endParaRPr lang="it-IT" dirty="0"/>
          </a:p>
        </p:txBody>
      </p:sp>
      <p:pic>
        <p:nvPicPr>
          <p:cNvPr id="1028" name="Picture 4" descr="Small Intestinal Bacterial Overgrowth - ROC Private Clinic">
            <a:extLst>
              <a:ext uri="{FF2B5EF4-FFF2-40B4-BE49-F238E27FC236}">
                <a16:creationId xmlns:a16="http://schemas.microsoft.com/office/drawing/2014/main" id="{A725086E-C40E-A1A2-8253-9695B4C0D98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51044" y="1721502"/>
            <a:ext cx="3250376" cy="203961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ons -">
            <a:extLst>
              <a:ext uri="{FF2B5EF4-FFF2-40B4-BE49-F238E27FC236}">
                <a16:creationId xmlns:a16="http://schemas.microsoft.com/office/drawing/2014/main" id="{628E3A7F-42D5-0DF8-7722-D9285EFC93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43635" y="3902353"/>
            <a:ext cx="1146027" cy="1020831"/>
          </a:xfrm>
          <a:prstGeom prst="rect">
            <a:avLst/>
          </a:prstGeom>
          <a:noFill/>
          <a:extLst>
            <a:ext uri="{909E8E84-426E-40DD-AFC4-6F175D3DCCD1}">
              <a14:hiddenFill xmlns:a14="http://schemas.microsoft.com/office/drawing/2010/main">
                <a:solidFill>
                  <a:srgbClr val="FFFFFF"/>
                </a:solidFill>
              </a14:hiddenFill>
            </a:ext>
          </a:extLst>
        </p:spPr>
      </p:pic>
      <p:sp>
        <p:nvSpPr>
          <p:cNvPr id="18" name="Rettangolo 17">
            <a:extLst>
              <a:ext uri="{FF2B5EF4-FFF2-40B4-BE49-F238E27FC236}">
                <a16:creationId xmlns:a16="http://schemas.microsoft.com/office/drawing/2014/main" id="{3F9D4836-294E-CFCE-EBDF-F26AEAA1C171}"/>
              </a:ext>
            </a:extLst>
          </p:cNvPr>
          <p:cNvSpPr/>
          <p:nvPr/>
        </p:nvSpPr>
        <p:spPr>
          <a:xfrm>
            <a:off x="7436084" y="6201924"/>
            <a:ext cx="4434676" cy="584775"/>
          </a:xfrm>
          <a:prstGeom prst="rect">
            <a:avLst/>
          </a:prstGeom>
          <a:solidFill>
            <a:srgbClr val="FFC000"/>
          </a:solidFill>
        </p:spPr>
        <p:txBody>
          <a:bodyPr wrap="none">
            <a:spAutoFit/>
          </a:bodyPr>
          <a:lstStyle/>
          <a:p>
            <a:r>
              <a:rPr lang="it-IT" sz="1600" i="1" dirty="0" err="1"/>
              <a:t>Ginnebaugh</a:t>
            </a:r>
            <a:r>
              <a:rPr lang="it-IT" sz="1600" i="1" dirty="0"/>
              <a:t>, et al. </a:t>
            </a:r>
            <a:r>
              <a:rPr lang="it-IT" sz="1600" i="1" dirty="0" err="1"/>
              <a:t>Gastroenterol</a:t>
            </a:r>
            <a:r>
              <a:rPr lang="it-IT" sz="1600" i="1" dirty="0"/>
              <a:t>. </a:t>
            </a:r>
            <a:r>
              <a:rPr lang="it-IT" sz="1600" i="1" dirty="0" err="1"/>
              <a:t>Clin</a:t>
            </a:r>
            <a:r>
              <a:rPr lang="it-IT" sz="1600" i="1" dirty="0"/>
              <a:t>. N. </a:t>
            </a:r>
            <a:r>
              <a:rPr lang="it-IT" sz="1600" i="1" dirty="0" err="1"/>
              <a:t>Am</a:t>
            </a:r>
            <a:r>
              <a:rPr lang="it-IT" sz="1600" i="1" dirty="0"/>
              <a:t>. 2020</a:t>
            </a:r>
          </a:p>
          <a:p>
            <a:r>
              <a:rPr lang="it-IT" sz="1600" i="1" dirty="0" err="1"/>
              <a:t>Skrzydło-Radomańska</a:t>
            </a:r>
            <a:r>
              <a:rPr lang="it-IT" sz="1600" i="1" dirty="0"/>
              <a:t> et al. J </a:t>
            </a:r>
            <a:r>
              <a:rPr lang="it-IT" sz="1600" i="1" dirty="0" err="1"/>
              <a:t>Clin</a:t>
            </a:r>
            <a:r>
              <a:rPr lang="it-IT" sz="1600" i="1" dirty="0"/>
              <a:t> </a:t>
            </a:r>
            <a:r>
              <a:rPr lang="it-IT" sz="1600" i="1" dirty="0" err="1"/>
              <a:t>Med</a:t>
            </a:r>
            <a:r>
              <a:rPr lang="it-IT" sz="1600" i="1" dirty="0"/>
              <a:t>. 2022</a:t>
            </a:r>
          </a:p>
        </p:txBody>
      </p:sp>
      <p:sp>
        <p:nvSpPr>
          <p:cNvPr id="5" name="CasellaDiTesto 4">
            <a:extLst>
              <a:ext uri="{FF2B5EF4-FFF2-40B4-BE49-F238E27FC236}">
                <a16:creationId xmlns:a16="http://schemas.microsoft.com/office/drawing/2014/main" id="{8209127C-4D11-23AD-808A-F2CC8D870335}"/>
              </a:ext>
            </a:extLst>
          </p:cNvPr>
          <p:cNvSpPr txBox="1"/>
          <p:nvPr/>
        </p:nvSpPr>
        <p:spPr>
          <a:xfrm>
            <a:off x="4764742" y="5000371"/>
            <a:ext cx="6100482" cy="923330"/>
          </a:xfrm>
          <a:prstGeom prst="rect">
            <a:avLst/>
          </a:prstGeom>
          <a:solidFill>
            <a:srgbClr val="FFCC99"/>
          </a:solidFill>
        </p:spPr>
        <p:txBody>
          <a:bodyPr wrap="square">
            <a:spAutoFit/>
          </a:bodyPr>
          <a:lstStyle/>
          <a:p>
            <a:r>
              <a:rPr lang="en-US" dirty="0"/>
              <a:t>Alternatively, to traditional culture-based methods, microbial identification can be achieved via genetic 16S ribosomal RNA PCR-based analysis </a:t>
            </a:r>
            <a:endParaRPr lang="it-IT" dirty="0"/>
          </a:p>
        </p:txBody>
      </p:sp>
    </p:spTree>
    <p:extLst>
      <p:ext uri="{BB962C8B-B14F-4D97-AF65-F5344CB8AC3E}">
        <p14:creationId xmlns:p14="http://schemas.microsoft.com/office/powerpoint/2010/main" val="3561771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30"/>
                                        </p:tgtEl>
                                        <p:attrNameLst>
                                          <p:attrName>style.visibility</p:attrName>
                                        </p:attrNameLst>
                                      </p:cBhvr>
                                      <p:to>
                                        <p:strVal val="visible"/>
                                      </p:to>
                                    </p:set>
                                    <p:anim calcmode="lin" valueType="num">
                                      <p:cBhvr additive="base">
                                        <p:cTn id="13" dur="500" fill="hold"/>
                                        <p:tgtEl>
                                          <p:spTgt spid="1030"/>
                                        </p:tgtEl>
                                        <p:attrNameLst>
                                          <p:attrName>ppt_x</p:attrName>
                                        </p:attrNameLst>
                                      </p:cBhvr>
                                      <p:tavLst>
                                        <p:tav tm="0">
                                          <p:val>
                                            <p:strVal val="#ppt_x"/>
                                          </p:val>
                                        </p:tav>
                                        <p:tav tm="100000">
                                          <p:val>
                                            <p:strVal val="#ppt_x"/>
                                          </p:val>
                                        </p:tav>
                                      </p:tavLst>
                                    </p:anim>
                                    <p:anim calcmode="lin" valueType="num">
                                      <p:cBhvr additive="base">
                                        <p:cTn id="14" dur="500" fill="hold"/>
                                        <p:tgtEl>
                                          <p:spTgt spid="1030"/>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1" presetClass="exit" presetSubtype="0" fill="hold" nodeType="clickEffect">
                                  <p:stCondLst>
                                    <p:cond delay="0"/>
                                  </p:stCondLst>
                                  <p:childTnLst>
                                    <p:anim calcmode="lin" valueType="num">
                                      <p:cBhvr>
                                        <p:cTn id="22" dur="1000"/>
                                        <p:tgtEl>
                                          <p:spTgt spid="1026"/>
                                        </p:tgtEl>
                                        <p:attrNameLst>
                                          <p:attrName>ppt_w</p:attrName>
                                        </p:attrNameLst>
                                      </p:cBhvr>
                                      <p:tavLst>
                                        <p:tav tm="0">
                                          <p:val>
                                            <p:strVal val="ppt_w"/>
                                          </p:val>
                                        </p:tav>
                                        <p:tav tm="100000">
                                          <p:val>
                                            <p:fltVal val="0"/>
                                          </p:val>
                                        </p:tav>
                                      </p:tavLst>
                                    </p:anim>
                                    <p:anim calcmode="lin" valueType="num">
                                      <p:cBhvr>
                                        <p:cTn id="23" dur="1000"/>
                                        <p:tgtEl>
                                          <p:spTgt spid="1026"/>
                                        </p:tgtEl>
                                        <p:attrNameLst>
                                          <p:attrName>ppt_h</p:attrName>
                                        </p:attrNameLst>
                                      </p:cBhvr>
                                      <p:tavLst>
                                        <p:tav tm="0">
                                          <p:val>
                                            <p:strVal val="ppt_h"/>
                                          </p:val>
                                        </p:tav>
                                        <p:tav tm="100000">
                                          <p:val>
                                            <p:fltVal val="0"/>
                                          </p:val>
                                        </p:tav>
                                      </p:tavLst>
                                    </p:anim>
                                    <p:anim calcmode="lin" valueType="num">
                                      <p:cBhvr>
                                        <p:cTn id="24" dur="1000"/>
                                        <p:tgtEl>
                                          <p:spTgt spid="1026"/>
                                        </p:tgtEl>
                                        <p:attrNameLst>
                                          <p:attrName>style.rotation</p:attrName>
                                        </p:attrNameLst>
                                      </p:cBhvr>
                                      <p:tavLst>
                                        <p:tav tm="0">
                                          <p:val>
                                            <p:fltVal val="0"/>
                                          </p:val>
                                        </p:tav>
                                        <p:tav tm="100000">
                                          <p:val>
                                            <p:fltVal val="90"/>
                                          </p:val>
                                        </p:tav>
                                      </p:tavLst>
                                    </p:anim>
                                    <p:animEffect transition="out" filter="fade">
                                      <p:cBhvr>
                                        <p:cTn id="25" dur="1000"/>
                                        <p:tgtEl>
                                          <p:spTgt spid="1026"/>
                                        </p:tgtEl>
                                      </p:cBhvr>
                                    </p:animEffect>
                                    <p:set>
                                      <p:cBhvr>
                                        <p:cTn id="26" dur="1" fill="hold">
                                          <p:stCondLst>
                                            <p:cond delay="999"/>
                                          </p:stCondLst>
                                        </p:cTn>
                                        <p:tgtEl>
                                          <p:spTgt spid="10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7D649933-142F-6771-EDD8-368C70CD997D}"/>
              </a:ext>
            </a:extLst>
          </p:cNvPr>
          <p:cNvSpPr/>
          <p:nvPr/>
        </p:nvSpPr>
        <p:spPr>
          <a:xfrm>
            <a:off x="4645570" y="348374"/>
            <a:ext cx="3605474" cy="584775"/>
          </a:xfrm>
          <a:prstGeom prst="rect">
            <a:avLst/>
          </a:prstGeom>
        </p:spPr>
        <p:txBody>
          <a:bodyPr wrap="none">
            <a:spAutoFit/>
          </a:bodyPr>
          <a:lstStyle/>
          <a:p>
            <a:r>
              <a:rPr lang="it-IT" sz="3200" b="1" dirty="0">
                <a:latin typeface="Arial" panose="020B0604020202020204" pitchFamily="34" charset="0"/>
                <a:cs typeface="Arial" panose="020B0604020202020204" pitchFamily="34" charset="0"/>
              </a:rPr>
              <a:t>SIBO DIAGNOSIS</a:t>
            </a:r>
          </a:p>
        </p:txBody>
      </p:sp>
      <p:pic>
        <p:nvPicPr>
          <p:cNvPr id="3" name="Picture 7" descr="Università di Salerno, Facoltà di Medicina e Chirurgia A.O.U. San Giovanni  di Dio e Ruggi d'Aragona UOC Gastroenterologia">
            <a:extLst>
              <a:ext uri="{FF2B5EF4-FFF2-40B4-BE49-F238E27FC236}">
                <a16:creationId xmlns:a16="http://schemas.microsoft.com/office/drawing/2014/main" id="{755608EC-86A0-86C7-C8B1-0CF92A38F3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90486" y="1"/>
            <a:ext cx="1608441" cy="1082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magine 4">
            <a:extLst>
              <a:ext uri="{FF2B5EF4-FFF2-40B4-BE49-F238E27FC236}">
                <a16:creationId xmlns:a16="http://schemas.microsoft.com/office/drawing/2014/main" id="{2163B79E-F245-6FA4-CDC2-324DE856399E}"/>
              </a:ext>
            </a:extLst>
          </p:cNvPr>
          <p:cNvPicPr>
            <a:picLocks noChangeAspect="1"/>
          </p:cNvPicPr>
          <p:nvPr/>
        </p:nvPicPr>
        <p:blipFill rotWithShape="1">
          <a:blip r:embed="rId3"/>
          <a:srcRect l="29117" t="28628" r="34191" b="32680"/>
          <a:stretch/>
        </p:blipFill>
        <p:spPr>
          <a:xfrm>
            <a:off x="663388" y="1844179"/>
            <a:ext cx="6427694" cy="3812822"/>
          </a:xfrm>
          <a:prstGeom prst="rect">
            <a:avLst/>
          </a:prstGeom>
        </p:spPr>
      </p:pic>
      <p:sp>
        <p:nvSpPr>
          <p:cNvPr id="9" name="CasellaDiTesto 8">
            <a:extLst>
              <a:ext uri="{FF2B5EF4-FFF2-40B4-BE49-F238E27FC236}">
                <a16:creationId xmlns:a16="http://schemas.microsoft.com/office/drawing/2014/main" id="{828A3534-0880-BD81-6B80-3933DFF93CAF}"/>
              </a:ext>
            </a:extLst>
          </p:cNvPr>
          <p:cNvSpPr txBox="1"/>
          <p:nvPr/>
        </p:nvSpPr>
        <p:spPr>
          <a:xfrm>
            <a:off x="7745505" y="1664448"/>
            <a:ext cx="3361765" cy="646331"/>
          </a:xfrm>
          <a:prstGeom prst="rect">
            <a:avLst/>
          </a:prstGeom>
          <a:noFill/>
        </p:spPr>
        <p:txBody>
          <a:bodyPr wrap="square">
            <a:spAutoFit/>
          </a:bodyPr>
          <a:lstStyle/>
          <a:p>
            <a:pPr marL="285750" indent="-285750">
              <a:buFont typeface="Arial" panose="020B0604020202020204" pitchFamily="34" charset="0"/>
              <a:buChar char="•"/>
            </a:pPr>
            <a:r>
              <a:rPr lang="en-US" dirty="0"/>
              <a:t>glucose breath test (GBT) </a:t>
            </a:r>
          </a:p>
          <a:p>
            <a:pPr marL="285750" indent="-285750">
              <a:buFont typeface="Arial" panose="020B0604020202020204" pitchFamily="34" charset="0"/>
              <a:buChar char="•"/>
            </a:pPr>
            <a:r>
              <a:rPr lang="en-US" dirty="0"/>
              <a:t>lactulose breath test (LBT) </a:t>
            </a:r>
            <a:endParaRPr lang="it-IT" dirty="0"/>
          </a:p>
        </p:txBody>
      </p:sp>
      <p:sp>
        <p:nvSpPr>
          <p:cNvPr id="11" name="CasellaDiTesto 10">
            <a:extLst>
              <a:ext uri="{FF2B5EF4-FFF2-40B4-BE49-F238E27FC236}">
                <a16:creationId xmlns:a16="http://schemas.microsoft.com/office/drawing/2014/main" id="{921280E8-0D94-44A1-4AEF-9CC6EDDA36AE}"/>
              </a:ext>
            </a:extLst>
          </p:cNvPr>
          <p:cNvSpPr txBox="1"/>
          <p:nvPr/>
        </p:nvSpPr>
        <p:spPr>
          <a:xfrm>
            <a:off x="5349791" y="933149"/>
            <a:ext cx="2197031" cy="400110"/>
          </a:xfrm>
          <a:prstGeom prst="rect">
            <a:avLst/>
          </a:prstGeom>
          <a:noFill/>
        </p:spPr>
        <p:txBody>
          <a:bodyPr wrap="square">
            <a:spAutoFit/>
          </a:bodyPr>
          <a:lstStyle/>
          <a:p>
            <a:r>
              <a:rPr lang="it-IT" sz="2000" b="1" i="1" dirty="0" err="1">
                <a:latin typeface="Arial" panose="020B0604020202020204" pitchFamily="34" charset="0"/>
                <a:cs typeface="Arial" panose="020B0604020202020204" pitchFamily="34" charset="0"/>
              </a:rPr>
              <a:t>Breath</a:t>
            </a:r>
            <a:r>
              <a:rPr lang="it-IT" sz="2000" b="1" i="1" dirty="0">
                <a:latin typeface="Arial" panose="020B0604020202020204" pitchFamily="34" charset="0"/>
                <a:cs typeface="Arial" panose="020B0604020202020204" pitchFamily="34" charset="0"/>
              </a:rPr>
              <a:t> Testing</a:t>
            </a:r>
          </a:p>
        </p:txBody>
      </p:sp>
      <p:sp>
        <p:nvSpPr>
          <p:cNvPr id="13" name="CasellaDiTesto 12">
            <a:extLst>
              <a:ext uri="{FF2B5EF4-FFF2-40B4-BE49-F238E27FC236}">
                <a16:creationId xmlns:a16="http://schemas.microsoft.com/office/drawing/2014/main" id="{D8136FAD-F76C-D26F-33D3-15CBED9C8307}"/>
              </a:ext>
            </a:extLst>
          </p:cNvPr>
          <p:cNvSpPr txBox="1"/>
          <p:nvPr/>
        </p:nvSpPr>
        <p:spPr>
          <a:xfrm>
            <a:off x="7888940" y="3635899"/>
            <a:ext cx="3818966" cy="369332"/>
          </a:xfrm>
          <a:prstGeom prst="rect">
            <a:avLst/>
          </a:prstGeom>
          <a:noFill/>
        </p:spPr>
        <p:txBody>
          <a:bodyPr wrap="square">
            <a:spAutoFit/>
          </a:bodyPr>
          <a:lstStyle/>
          <a:p>
            <a:r>
              <a:rPr lang="en-US" dirty="0"/>
              <a:t>Noninvasive, accessible, cost-effective</a:t>
            </a:r>
            <a:endParaRPr lang="it-IT" dirty="0"/>
          </a:p>
        </p:txBody>
      </p:sp>
      <p:sp>
        <p:nvSpPr>
          <p:cNvPr id="15" name="CasellaDiTesto 14">
            <a:extLst>
              <a:ext uri="{FF2B5EF4-FFF2-40B4-BE49-F238E27FC236}">
                <a16:creationId xmlns:a16="http://schemas.microsoft.com/office/drawing/2014/main" id="{F2DF05F8-96E5-2484-6729-901C8A90C8B2}"/>
              </a:ext>
            </a:extLst>
          </p:cNvPr>
          <p:cNvSpPr txBox="1"/>
          <p:nvPr/>
        </p:nvSpPr>
        <p:spPr>
          <a:xfrm>
            <a:off x="8071034" y="5330351"/>
            <a:ext cx="3361765" cy="369332"/>
          </a:xfrm>
          <a:prstGeom prst="rect">
            <a:avLst/>
          </a:prstGeom>
          <a:noFill/>
        </p:spPr>
        <p:txBody>
          <a:bodyPr wrap="square">
            <a:spAutoFit/>
          </a:bodyPr>
          <a:lstStyle/>
          <a:p>
            <a:r>
              <a:rPr lang="en-US" dirty="0"/>
              <a:t>Limited sensitivity and specificity</a:t>
            </a:r>
            <a:endParaRPr lang="it-IT" dirty="0"/>
          </a:p>
        </p:txBody>
      </p:sp>
      <p:pic>
        <p:nvPicPr>
          <p:cNvPr id="16" name="Immagine 15">
            <a:extLst>
              <a:ext uri="{FF2B5EF4-FFF2-40B4-BE49-F238E27FC236}">
                <a16:creationId xmlns:a16="http://schemas.microsoft.com/office/drawing/2014/main" id="{8767DDE9-CC0F-497B-0B12-7CB806E0BA28}"/>
              </a:ext>
            </a:extLst>
          </p:cNvPr>
          <p:cNvPicPr>
            <a:picLocks noChangeAspect="1"/>
          </p:cNvPicPr>
          <p:nvPr/>
        </p:nvPicPr>
        <p:blipFill rotWithShape="1">
          <a:blip r:embed="rId4"/>
          <a:srcRect r="48792"/>
          <a:stretch/>
        </p:blipFill>
        <p:spPr>
          <a:xfrm>
            <a:off x="9181290" y="2681204"/>
            <a:ext cx="998131" cy="954695"/>
          </a:xfrm>
          <a:prstGeom prst="rect">
            <a:avLst/>
          </a:prstGeom>
        </p:spPr>
      </p:pic>
      <p:pic>
        <p:nvPicPr>
          <p:cNvPr id="17" name="Immagine 16">
            <a:extLst>
              <a:ext uri="{FF2B5EF4-FFF2-40B4-BE49-F238E27FC236}">
                <a16:creationId xmlns:a16="http://schemas.microsoft.com/office/drawing/2014/main" id="{32C911D9-2856-37A1-1170-39464D1AA3A6}"/>
              </a:ext>
            </a:extLst>
          </p:cNvPr>
          <p:cNvPicPr>
            <a:picLocks noChangeAspect="1"/>
          </p:cNvPicPr>
          <p:nvPr/>
        </p:nvPicPr>
        <p:blipFill rotWithShape="1">
          <a:blip r:embed="rId5"/>
          <a:srcRect l="48810"/>
          <a:stretch/>
        </p:blipFill>
        <p:spPr>
          <a:xfrm>
            <a:off x="9181290" y="4237785"/>
            <a:ext cx="1141254" cy="1092566"/>
          </a:xfrm>
          <a:prstGeom prst="rect">
            <a:avLst/>
          </a:prstGeom>
        </p:spPr>
      </p:pic>
      <p:sp>
        <p:nvSpPr>
          <p:cNvPr id="19" name="Rettangolo 18">
            <a:extLst>
              <a:ext uri="{FF2B5EF4-FFF2-40B4-BE49-F238E27FC236}">
                <a16:creationId xmlns:a16="http://schemas.microsoft.com/office/drawing/2014/main" id="{F4FF23CB-8FD5-F174-2BB0-4C3D5CD263BB}"/>
              </a:ext>
            </a:extLst>
          </p:cNvPr>
          <p:cNvSpPr/>
          <p:nvPr/>
        </p:nvSpPr>
        <p:spPr>
          <a:xfrm>
            <a:off x="307975" y="6323679"/>
            <a:ext cx="4289444" cy="523220"/>
          </a:xfrm>
          <a:prstGeom prst="rect">
            <a:avLst/>
          </a:prstGeom>
          <a:solidFill>
            <a:srgbClr val="FFCCFF"/>
          </a:solidFill>
        </p:spPr>
        <p:txBody>
          <a:bodyPr wrap="none">
            <a:spAutoFit/>
          </a:bodyPr>
          <a:lstStyle/>
          <a:p>
            <a:r>
              <a:rPr lang="da-DK" sz="1400" i="1" dirty="0">
                <a:latin typeface="Arial" panose="020B0604020202020204" pitchFamily="34" charset="0"/>
                <a:cs typeface="Arial" panose="020B0604020202020204" pitchFamily="34" charset="0"/>
              </a:rPr>
              <a:t>Skrzydło-Radomańska et al. J Clin Med. 2022</a:t>
            </a:r>
          </a:p>
          <a:p>
            <a:r>
              <a:rPr lang="da-DK" sz="1400" i="1" dirty="0">
                <a:latin typeface="Arial" panose="020B0604020202020204" pitchFamily="34" charset="0"/>
                <a:cs typeface="Arial" panose="020B0604020202020204" pitchFamily="34" charset="0"/>
              </a:rPr>
              <a:t>Mattio et al. Neurogastroenterology &amp; Motility. 2024</a:t>
            </a:r>
            <a:endParaRPr lang="it-IT" sz="1400" i="1" dirty="0">
              <a:latin typeface="Arial" panose="020B0604020202020204" pitchFamily="34" charset="0"/>
              <a:cs typeface="Arial" panose="020B0604020202020204" pitchFamily="34" charset="0"/>
            </a:endParaRPr>
          </a:p>
        </p:txBody>
      </p:sp>
      <p:sp>
        <p:nvSpPr>
          <p:cNvPr id="21" name="CasellaDiTesto 20">
            <a:extLst>
              <a:ext uri="{FF2B5EF4-FFF2-40B4-BE49-F238E27FC236}">
                <a16:creationId xmlns:a16="http://schemas.microsoft.com/office/drawing/2014/main" id="{C5502C1B-C698-1EC7-A5A9-5B22824AC796}"/>
              </a:ext>
            </a:extLst>
          </p:cNvPr>
          <p:cNvSpPr txBox="1"/>
          <p:nvPr/>
        </p:nvSpPr>
        <p:spPr>
          <a:xfrm>
            <a:off x="5123329" y="5952327"/>
            <a:ext cx="6100482" cy="646331"/>
          </a:xfrm>
          <a:prstGeom prst="rect">
            <a:avLst/>
          </a:prstGeom>
          <a:noFill/>
        </p:spPr>
        <p:txBody>
          <a:bodyPr wrap="square">
            <a:spAutoFit/>
          </a:bodyPr>
          <a:lstStyle/>
          <a:p>
            <a:r>
              <a:rPr lang="en-US" dirty="0"/>
              <a:t>The diagnostic concordance between small intestinal aspirate culture and routinely used breath testing is approximately 65%</a:t>
            </a:r>
            <a:endParaRPr lang="it-IT" dirty="0"/>
          </a:p>
        </p:txBody>
      </p:sp>
    </p:spTree>
    <p:extLst>
      <p:ext uri="{BB962C8B-B14F-4D97-AF65-F5344CB8AC3E}">
        <p14:creationId xmlns:p14="http://schemas.microsoft.com/office/powerpoint/2010/main" val="1873470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ppt_x"/>
                                          </p:val>
                                        </p:tav>
                                        <p:tav tm="100000">
                                          <p:val>
                                            <p:strVal val="#ppt_x"/>
                                          </p:val>
                                        </p:tav>
                                      </p:tavLst>
                                    </p:anim>
                                    <p:anim calcmode="lin" valueType="num">
                                      <p:cBhvr additive="base">
                                        <p:cTn id="2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D036AC9E-E7F0-D1F7-156B-0430BC21FFFC}"/>
              </a:ext>
            </a:extLst>
          </p:cNvPr>
          <p:cNvPicPr>
            <a:picLocks noChangeAspect="1"/>
          </p:cNvPicPr>
          <p:nvPr/>
        </p:nvPicPr>
        <p:blipFill>
          <a:blip r:embed="rId2"/>
          <a:stretch>
            <a:fillRect/>
          </a:stretch>
        </p:blipFill>
        <p:spPr>
          <a:xfrm>
            <a:off x="5795916" y="17201"/>
            <a:ext cx="3841143" cy="6733223"/>
          </a:xfrm>
          <a:prstGeom prst="rect">
            <a:avLst/>
          </a:prstGeom>
        </p:spPr>
      </p:pic>
      <p:pic>
        <p:nvPicPr>
          <p:cNvPr id="4" name="Immagine 3">
            <a:extLst>
              <a:ext uri="{FF2B5EF4-FFF2-40B4-BE49-F238E27FC236}">
                <a16:creationId xmlns:a16="http://schemas.microsoft.com/office/drawing/2014/main" id="{1B2F4C76-C3C0-DD7C-12D9-C5EF0D66F030}"/>
              </a:ext>
            </a:extLst>
          </p:cNvPr>
          <p:cNvPicPr>
            <a:picLocks noChangeAspect="1"/>
          </p:cNvPicPr>
          <p:nvPr/>
        </p:nvPicPr>
        <p:blipFill rotWithShape="1">
          <a:blip r:embed="rId3"/>
          <a:srcRect l="31250" t="15164" r="33456" b="62353"/>
          <a:stretch/>
        </p:blipFill>
        <p:spPr>
          <a:xfrm>
            <a:off x="259977" y="170329"/>
            <a:ext cx="5078614" cy="1819836"/>
          </a:xfrm>
          <a:prstGeom prst="rect">
            <a:avLst/>
          </a:prstGeom>
        </p:spPr>
      </p:pic>
      <p:sp>
        <p:nvSpPr>
          <p:cNvPr id="5" name="Rettangolo 4">
            <a:extLst>
              <a:ext uri="{FF2B5EF4-FFF2-40B4-BE49-F238E27FC236}">
                <a16:creationId xmlns:a16="http://schemas.microsoft.com/office/drawing/2014/main" id="{3CD00A2B-476F-3971-2774-88B9A6424152}"/>
              </a:ext>
            </a:extLst>
          </p:cNvPr>
          <p:cNvSpPr/>
          <p:nvPr/>
        </p:nvSpPr>
        <p:spPr>
          <a:xfrm>
            <a:off x="5593976" y="5710520"/>
            <a:ext cx="4123765" cy="1039906"/>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7" name="CasellaDiTesto 6">
            <a:extLst>
              <a:ext uri="{FF2B5EF4-FFF2-40B4-BE49-F238E27FC236}">
                <a16:creationId xmlns:a16="http://schemas.microsoft.com/office/drawing/2014/main" id="{8D86B9D3-96BD-0B21-E3B6-8EDD548ACD42}"/>
              </a:ext>
            </a:extLst>
          </p:cNvPr>
          <p:cNvSpPr txBox="1"/>
          <p:nvPr/>
        </p:nvSpPr>
        <p:spPr>
          <a:xfrm>
            <a:off x="327212" y="6349117"/>
            <a:ext cx="6096000" cy="338554"/>
          </a:xfrm>
          <a:prstGeom prst="rect">
            <a:avLst/>
          </a:prstGeom>
          <a:noFill/>
        </p:spPr>
        <p:txBody>
          <a:bodyPr wrap="square">
            <a:spAutoFit/>
          </a:bodyPr>
          <a:lstStyle/>
          <a:p>
            <a:r>
              <a:rPr lang="it-IT" sz="1600" i="1" dirty="0" err="1"/>
              <a:t>Gastroenterology</a:t>
            </a:r>
            <a:r>
              <a:rPr lang="it-IT" sz="1600" i="1" dirty="0"/>
              <a:t> &amp; </a:t>
            </a:r>
            <a:r>
              <a:rPr lang="it-IT" sz="1600" i="1" dirty="0" err="1"/>
              <a:t>Hepatology</a:t>
            </a:r>
            <a:r>
              <a:rPr lang="it-IT" sz="1600" i="1" dirty="0"/>
              <a:t> 2023</a:t>
            </a:r>
          </a:p>
        </p:txBody>
      </p:sp>
      <p:pic>
        <p:nvPicPr>
          <p:cNvPr id="8" name="Picture 2">
            <a:extLst>
              <a:ext uri="{FF2B5EF4-FFF2-40B4-BE49-F238E27FC236}">
                <a16:creationId xmlns:a16="http://schemas.microsoft.com/office/drawing/2014/main" id="{696D9B61-775A-5E42-AFB9-9AC102031A0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4854" t="38985" r="22085" b="30003"/>
          <a:stretch/>
        </p:blipFill>
        <p:spPr bwMode="auto">
          <a:xfrm>
            <a:off x="327212" y="2259940"/>
            <a:ext cx="5276328" cy="2783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7285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19349D71-9F3E-4068-33F9-1F1D7B1F506F}"/>
              </a:ext>
            </a:extLst>
          </p:cNvPr>
          <p:cNvPicPr>
            <a:picLocks noChangeAspect="1"/>
          </p:cNvPicPr>
          <p:nvPr/>
        </p:nvPicPr>
        <p:blipFill rotWithShape="1">
          <a:blip r:embed="rId2"/>
          <a:srcRect l="38897" t="15686" r="23456" b="59085"/>
          <a:stretch/>
        </p:blipFill>
        <p:spPr>
          <a:xfrm>
            <a:off x="268940" y="251011"/>
            <a:ext cx="5827060" cy="1943083"/>
          </a:xfrm>
          <a:prstGeom prst="rect">
            <a:avLst/>
          </a:prstGeom>
        </p:spPr>
      </p:pic>
      <p:sp>
        <p:nvSpPr>
          <p:cNvPr id="5" name="CasellaDiTesto 4">
            <a:extLst>
              <a:ext uri="{FF2B5EF4-FFF2-40B4-BE49-F238E27FC236}">
                <a16:creationId xmlns:a16="http://schemas.microsoft.com/office/drawing/2014/main" id="{251C2E5C-E472-00D9-E362-8963031B686F}"/>
              </a:ext>
            </a:extLst>
          </p:cNvPr>
          <p:cNvSpPr txBox="1"/>
          <p:nvPr/>
        </p:nvSpPr>
        <p:spPr>
          <a:xfrm>
            <a:off x="268940" y="2564830"/>
            <a:ext cx="5504329" cy="2462213"/>
          </a:xfrm>
          <a:prstGeom prst="rect">
            <a:avLst/>
          </a:prstGeom>
          <a:noFill/>
        </p:spPr>
        <p:txBody>
          <a:bodyPr wrap="square">
            <a:spAutoFit/>
          </a:bodyPr>
          <a:lstStyle/>
          <a:p>
            <a:r>
              <a:rPr lang="en-US" sz="1400" dirty="0">
                <a:latin typeface="Arial" panose="020B0604020202020204" pitchFamily="34" charset="0"/>
                <a:cs typeface="Arial" panose="020B0604020202020204" pitchFamily="34" charset="0"/>
              </a:rPr>
              <a:t>All subjects underwent a glucose breath test, blood sample, physical examination with anthropometric data, digestive anamnesis, food survey, and </a:t>
            </a:r>
            <a:r>
              <a:rPr lang="en-US" sz="1400" dirty="0" err="1">
                <a:latin typeface="Arial" panose="020B0604020202020204" pitchFamily="34" charset="0"/>
                <a:cs typeface="Arial" panose="020B0604020202020204" pitchFamily="34" charset="0"/>
              </a:rPr>
              <a:t>fecalogram</a:t>
            </a:r>
            <a:r>
              <a:rPr lang="en-US" sz="1400" dirty="0">
                <a:latin typeface="Arial" panose="020B0604020202020204" pitchFamily="34" charset="0"/>
                <a:cs typeface="Arial" panose="020B0604020202020204" pitchFamily="34" charset="0"/>
              </a:rPr>
              <a:t>. </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All patients underwent a </a:t>
            </a:r>
            <a:r>
              <a:rPr lang="en-US" sz="1400" dirty="0" err="1">
                <a:latin typeface="Arial" panose="020B0604020202020204" pitchFamily="34" charset="0"/>
                <a:cs typeface="Arial" panose="020B0604020202020204" pitchFamily="34" charset="0"/>
              </a:rPr>
              <a:t>Lanroth</a:t>
            </a:r>
            <a:r>
              <a:rPr lang="en-US" sz="1400" dirty="0">
                <a:latin typeface="Arial" panose="020B0604020202020204" pitchFamily="34" charset="0"/>
                <a:cs typeface="Arial" panose="020B0604020202020204" pitchFamily="34" charset="0"/>
              </a:rPr>
              <a:t>-type RYGB: a biliary limb length of 40 cm, an alimentary limb length of 150 cm, and the length of the common channel depending on the total length of the small intestine</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These explorations were performed before surgery and up to 2 years after surgery (1, 3, 6, 9, 12, 18, and 24 months).</a:t>
            </a:r>
            <a:endParaRPr lang="it-IT" sz="1400" dirty="0">
              <a:latin typeface="Arial" panose="020B0604020202020204" pitchFamily="34" charset="0"/>
              <a:cs typeface="Arial" panose="020B0604020202020204" pitchFamily="34" charset="0"/>
            </a:endParaRPr>
          </a:p>
        </p:txBody>
      </p:sp>
      <p:pic>
        <p:nvPicPr>
          <p:cNvPr id="7" name="Immagine 6">
            <a:extLst>
              <a:ext uri="{FF2B5EF4-FFF2-40B4-BE49-F238E27FC236}">
                <a16:creationId xmlns:a16="http://schemas.microsoft.com/office/drawing/2014/main" id="{29FF8792-D18E-09D2-070F-FDF5C5A98FDF}"/>
              </a:ext>
            </a:extLst>
          </p:cNvPr>
          <p:cNvPicPr>
            <a:picLocks noChangeAspect="1"/>
          </p:cNvPicPr>
          <p:nvPr/>
        </p:nvPicPr>
        <p:blipFill rotWithShape="1">
          <a:blip r:embed="rId3"/>
          <a:srcRect l="47228" t="26673" r="11309" b="28784"/>
          <a:stretch/>
        </p:blipFill>
        <p:spPr>
          <a:xfrm>
            <a:off x="6345207" y="1138755"/>
            <a:ext cx="4671523" cy="2822901"/>
          </a:xfrm>
          <a:prstGeom prst="rect">
            <a:avLst/>
          </a:prstGeom>
        </p:spPr>
      </p:pic>
      <p:pic>
        <p:nvPicPr>
          <p:cNvPr id="8" name="Picture 7" descr="Università di Salerno, Facoltà di Medicina e Chirurgia A.O.U. San Giovanni  di Dio e Ruggi d'Aragona UOC Gastroenterologia">
            <a:extLst>
              <a:ext uri="{FF2B5EF4-FFF2-40B4-BE49-F238E27FC236}">
                <a16:creationId xmlns:a16="http://schemas.microsoft.com/office/drawing/2014/main" id="{80869AE9-7646-183C-A20A-7E214AFE72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90486" y="0"/>
            <a:ext cx="1608441" cy="1138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asellaDiTesto 8">
            <a:extLst>
              <a:ext uri="{FF2B5EF4-FFF2-40B4-BE49-F238E27FC236}">
                <a16:creationId xmlns:a16="http://schemas.microsoft.com/office/drawing/2014/main" id="{769B798E-5B53-B18F-176A-4931C7EDE60E}"/>
              </a:ext>
            </a:extLst>
          </p:cNvPr>
          <p:cNvSpPr txBox="1"/>
          <p:nvPr/>
        </p:nvSpPr>
        <p:spPr>
          <a:xfrm>
            <a:off x="10391398" y="6383643"/>
            <a:ext cx="1250663" cy="369332"/>
          </a:xfrm>
          <a:prstGeom prst="rect">
            <a:avLst/>
          </a:prstGeom>
          <a:noFill/>
        </p:spPr>
        <p:txBody>
          <a:bodyPr wrap="none" rtlCol="0">
            <a:spAutoFit/>
          </a:bodyPr>
          <a:lstStyle/>
          <a:p>
            <a:r>
              <a:rPr lang="it-IT" b="1" dirty="0"/>
              <a:t>OBSU 2024</a:t>
            </a:r>
          </a:p>
        </p:txBody>
      </p:sp>
      <p:sp>
        <p:nvSpPr>
          <p:cNvPr id="4" name="CasellaDiTesto 3">
            <a:extLst>
              <a:ext uri="{FF2B5EF4-FFF2-40B4-BE49-F238E27FC236}">
                <a16:creationId xmlns:a16="http://schemas.microsoft.com/office/drawing/2014/main" id="{027E4741-48E7-6A37-10C4-D136238A7FDA}"/>
              </a:ext>
            </a:extLst>
          </p:cNvPr>
          <p:cNvSpPr txBox="1"/>
          <p:nvPr/>
        </p:nvSpPr>
        <p:spPr>
          <a:xfrm>
            <a:off x="7845045" y="3961656"/>
            <a:ext cx="2745441" cy="738664"/>
          </a:xfrm>
          <a:prstGeom prst="rect">
            <a:avLst/>
          </a:prstGeom>
          <a:noFill/>
        </p:spPr>
        <p:txBody>
          <a:bodyPr wrap="square">
            <a:spAutoFit/>
          </a:bodyPr>
          <a:lstStyle/>
          <a:p>
            <a:pPr marL="285750" indent="-285750">
              <a:buFont typeface="Arial" panose="020B0604020202020204" pitchFamily="34" charset="0"/>
              <a:buChar char="•"/>
            </a:pPr>
            <a:r>
              <a:rPr lang="it-IT" sz="1400" dirty="0"/>
              <a:t>PPI therapy</a:t>
            </a:r>
          </a:p>
          <a:p>
            <a:pPr marL="285750" indent="-285750">
              <a:buFont typeface="Arial" panose="020B0604020202020204" pitchFamily="34" charset="0"/>
              <a:buChar char="•"/>
            </a:pPr>
            <a:r>
              <a:rPr lang="it-IT" sz="1400" dirty="0" err="1"/>
              <a:t>Carbohydrates</a:t>
            </a:r>
            <a:r>
              <a:rPr lang="it-IT" sz="1400" dirty="0"/>
              <a:t> in the </a:t>
            </a:r>
            <a:r>
              <a:rPr lang="it-IT" sz="1400" dirty="0" err="1"/>
              <a:t>diet</a:t>
            </a:r>
            <a:endParaRPr lang="it-IT" sz="1400" dirty="0"/>
          </a:p>
          <a:p>
            <a:pPr marL="285750" indent="-285750">
              <a:buFont typeface="Arial" panose="020B0604020202020204" pitchFamily="34" charset="0"/>
              <a:buChar char="•"/>
            </a:pPr>
            <a:r>
              <a:rPr lang="it-IT" sz="1400" dirty="0" err="1"/>
              <a:t>Surgical</a:t>
            </a:r>
            <a:r>
              <a:rPr lang="it-IT" sz="1400" dirty="0"/>
              <a:t> technique</a:t>
            </a:r>
          </a:p>
        </p:txBody>
      </p:sp>
      <p:sp>
        <p:nvSpPr>
          <p:cNvPr id="12" name="CasellaDiTesto 11">
            <a:extLst>
              <a:ext uri="{FF2B5EF4-FFF2-40B4-BE49-F238E27FC236}">
                <a16:creationId xmlns:a16="http://schemas.microsoft.com/office/drawing/2014/main" id="{6374D764-C8EF-D559-A432-1036E180A1C2}"/>
              </a:ext>
            </a:extLst>
          </p:cNvPr>
          <p:cNvSpPr txBox="1"/>
          <p:nvPr/>
        </p:nvSpPr>
        <p:spPr>
          <a:xfrm>
            <a:off x="372600" y="5267399"/>
            <a:ext cx="6100482" cy="954107"/>
          </a:xfrm>
          <a:prstGeom prst="rect">
            <a:avLst/>
          </a:prstGeom>
          <a:noFill/>
        </p:spPr>
        <p:txBody>
          <a:bodyPr wrap="square">
            <a:spAutoFit/>
          </a:bodyPr>
          <a:lstStyle/>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Lipid excretion was positively correlated with the hydrogen concentration in expired air</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An increase of 5 g of lipids in the stool increased by 5% the concentration of hydrogen. </a:t>
            </a:r>
            <a:endParaRPr lang="it-IT" sz="1400" dirty="0">
              <a:latin typeface="Arial" panose="020B0604020202020204" pitchFamily="34" charset="0"/>
              <a:cs typeface="Arial" panose="020B0604020202020204" pitchFamily="34" charset="0"/>
            </a:endParaRPr>
          </a:p>
        </p:txBody>
      </p:sp>
      <p:sp>
        <p:nvSpPr>
          <p:cNvPr id="6" name="CasellaDiTesto 5">
            <a:extLst>
              <a:ext uri="{FF2B5EF4-FFF2-40B4-BE49-F238E27FC236}">
                <a16:creationId xmlns:a16="http://schemas.microsoft.com/office/drawing/2014/main" id="{45CC5A44-677A-1A9B-C8D9-9E1945B6A3FA}"/>
              </a:ext>
            </a:extLst>
          </p:cNvPr>
          <p:cNvSpPr txBox="1"/>
          <p:nvPr/>
        </p:nvSpPr>
        <p:spPr>
          <a:xfrm>
            <a:off x="6345207" y="4915280"/>
            <a:ext cx="5362699" cy="1477328"/>
          </a:xfrm>
          <a:prstGeom prst="rect">
            <a:avLst/>
          </a:prstGeom>
          <a:solidFill>
            <a:srgbClr val="FFCC99"/>
          </a:solidFill>
        </p:spPr>
        <p:txBody>
          <a:bodyPr wrap="square">
            <a:spAutoFit/>
          </a:bodyPr>
          <a:lstStyle/>
          <a:p>
            <a:pPr marL="285750" indent="-285750">
              <a:buFont typeface="Arial" panose="020B0604020202020204" pitchFamily="34" charset="0"/>
              <a:buChar char="•"/>
            </a:pPr>
            <a:r>
              <a:rPr lang="en-US" dirty="0"/>
              <a:t>High prevalence of bacterial overgrowth before and immediately after RYGB, affecting 89.5% of the patients. </a:t>
            </a:r>
          </a:p>
          <a:p>
            <a:pPr marL="285750" indent="-285750">
              <a:buFont typeface="Arial" panose="020B0604020202020204" pitchFamily="34" charset="0"/>
              <a:buChar char="•"/>
            </a:pPr>
            <a:r>
              <a:rPr lang="en-US" dirty="0"/>
              <a:t>Positive correlation between exhaled hydrogen and lipid malabsorption.</a:t>
            </a:r>
            <a:endParaRPr lang="it-IT" dirty="0"/>
          </a:p>
        </p:txBody>
      </p:sp>
    </p:spTree>
    <p:extLst>
      <p:ext uri="{BB962C8B-B14F-4D97-AF65-F5344CB8AC3E}">
        <p14:creationId xmlns:p14="http://schemas.microsoft.com/office/powerpoint/2010/main" val="701920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isbiosi Test: il Dysbio Check | NatrixLab"/>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1755" y="2285716"/>
            <a:ext cx="3615852" cy="2040374"/>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4550" t="39848" r="65788" b="35917"/>
          <a:stretch/>
        </p:blipFill>
        <p:spPr bwMode="auto">
          <a:xfrm>
            <a:off x="3892492" y="2740571"/>
            <a:ext cx="3221372" cy="22334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ttangolo 3">
            <a:extLst>
              <a:ext uri="{FF2B5EF4-FFF2-40B4-BE49-F238E27FC236}">
                <a16:creationId xmlns:a16="http://schemas.microsoft.com/office/drawing/2014/main" id="{7D649933-142F-6771-EDD8-368C70CD997D}"/>
              </a:ext>
            </a:extLst>
          </p:cNvPr>
          <p:cNvSpPr/>
          <p:nvPr/>
        </p:nvSpPr>
        <p:spPr>
          <a:xfrm>
            <a:off x="4645570" y="348374"/>
            <a:ext cx="3605474" cy="584775"/>
          </a:xfrm>
          <a:prstGeom prst="rect">
            <a:avLst/>
          </a:prstGeom>
        </p:spPr>
        <p:txBody>
          <a:bodyPr wrap="none">
            <a:spAutoFit/>
          </a:bodyPr>
          <a:lstStyle/>
          <a:p>
            <a:r>
              <a:rPr lang="it-IT" sz="3200" b="1" dirty="0">
                <a:latin typeface="Arial" panose="020B0604020202020204" pitchFamily="34" charset="0"/>
                <a:cs typeface="Arial" panose="020B0604020202020204" pitchFamily="34" charset="0"/>
              </a:rPr>
              <a:t>SIBO DIAGNOSIS</a:t>
            </a:r>
          </a:p>
        </p:txBody>
      </p:sp>
      <p:sp>
        <p:nvSpPr>
          <p:cNvPr id="2" name="CasellaDiTesto 1"/>
          <p:cNvSpPr txBox="1"/>
          <p:nvPr/>
        </p:nvSpPr>
        <p:spPr>
          <a:xfrm>
            <a:off x="5210636" y="1023349"/>
            <a:ext cx="2377574" cy="369332"/>
          </a:xfrm>
          <a:prstGeom prst="rect">
            <a:avLst/>
          </a:prstGeom>
          <a:noFill/>
        </p:spPr>
        <p:txBody>
          <a:bodyPr wrap="none" rtlCol="0">
            <a:spAutoFit/>
          </a:bodyPr>
          <a:lstStyle/>
          <a:p>
            <a:r>
              <a:rPr lang="it-IT" i="1" dirty="0">
                <a:latin typeface="Arial" panose="020B0604020202020204" pitchFamily="34" charset="0"/>
                <a:cs typeface="Arial" panose="020B0604020202020204" pitchFamily="34" charset="0"/>
              </a:rPr>
              <a:t>MYTH OR FUTURE?</a:t>
            </a:r>
          </a:p>
        </p:txBody>
      </p:sp>
      <p:pic>
        <p:nvPicPr>
          <p:cNvPr id="410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52833" y="2285716"/>
            <a:ext cx="2539893" cy="253989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
        <p:nvSpPr>
          <p:cNvPr id="3" name="CasellaDiTesto 2"/>
          <p:cNvSpPr txBox="1"/>
          <p:nvPr/>
        </p:nvSpPr>
        <p:spPr>
          <a:xfrm rot="1936474">
            <a:off x="3111540" y="3232498"/>
            <a:ext cx="2031325" cy="646331"/>
          </a:xfrm>
          <a:prstGeom prst="rect">
            <a:avLst/>
          </a:prstGeom>
          <a:noFill/>
        </p:spPr>
        <p:txBody>
          <a:bodyPr wrap="square" rtlCol="0">
            <a:spAutoFit/>
          </a:bodyPr>
          <a:lstStyle/>
          <a:p>
            <a:r>
              <a:rPr lang="it-IT" sz="3600" b="1" dirty="0">
                <a:latin typeface="Arial" panose="020B0604020202020204" pitchFamily="34" charset="0"/>
                <a:cs typeface="Arial" panose="020B0604020202020204" pitchFamily="34" charset="0"/>
              </a:rPr>
              <a:t>NO EBM</a:t>
            </a:r>
          </a:p>
        </p:txBody>
      </p:sp>
      <p:sp>
        <p:nvSpPr>
          <p:cNvPr id="5" name="Rettangolo 4"/>
          <p:cNvSpPr/>
          <p:nvPr/>
        </p:nvSpPr>
        <p:spPr>
          <a:xfrm>
            <a:off x="7650521" y="2936571"/>
            <a:ext cx="4275529" cy="369332"/>
          </a:xfrm>
          <a:prstGeom prst="rect">
            <a:avLst/>
          </a:prstGeom>
        </p:spPr>
        <p:txBody>
          <a:bodyPr wrap="none">
            <a:spAutoFit/>
          </a:bodyPr>
          <a:lstStyle/>
          <a:p>
            <a:r>
              <a:rPr lang="it-IT" b="1" dirty="0" err="1">
                <a:latin typeface="Arial" panose="020B0604020202020204" pitchFamily="34" charset="0"/>
                <a:cs typeface="Arial" panose="020B0604020202020204" pitchFamily="34" charset="0"/>
              </a:rPr>
              <a:t>Intestinal</a:t>
            </a:r>
            <a:r>
              <a:rPr lang="it-IT" b="1" dirty="0">
                <a:latin typeface="Arial" panose="020B0604020202020204" pitchFamily="34" charset="0"/>
                <a:cs typeface="Arial" panose="020B0604020202020204" pitchFamily="34" charset="0"/>
              </a:rPr>
              <a:t> </a:t>
            </a:r>
            <a:r>
              <a:rPr lang="it-IT" b="1" dirty="0" err="1">
                <a:latin typeface="Arial" panose="020B0604020202020204" pitchFamily="34" charset="0"/>
                <a:cs typeface="Arial" panose="020B0604020202020204" pitchFamily="34" charset="0"/>
              </a:rPr>
              <a:t>dysbiosis</a:t>
            </a:r>
            <a:r>
              <a:rPr lang="it-IT" b="1" dirty="0">
                <a:latin typeface="Arial" panose="020B0604020202020204" pitchFamily="34" charset="0"/>
                <a:cs typeface="Arial" panose="020B0604020202020204" pitchFamily="34" charset="0"/>
              </a:rPr>
              <a:t> by urine </a:t>
            </a:r>
            <a:r>
              <a:rPr lang="it-IT" b="1" dirty="0" err="1">
                <a:latin typeface="Arial" panose="020B0604020202020204" pitchFamily="34" charset="0"/>
                <a:cs typeface="Arial" panose="020B0604020202020204" pitchFamily="34" charset="0"/>
              </a:rPr>
              <a:t>samples</a:t>
            </a:r>
            <a:endParaRPr lang="it-IT" b="1" dirty="0">
              <a:latin typeface="Arial" panose="020B0604020202020204" pitchFamily="34" charset="0"/>
              <a:cs typeface="Arial" panose="020B0604020202020204" pitchFamily="34" charset="0"/>
            </a:endParaRPr>
          </a:p>
        </p:txBody>
      </p:sp>
      <p:pic>
        <p:nvPicPr>
          <p:cNvPr id="10" name="Immagine 9">
            <a:extLst>
              <a:ext uri="{FF2B5EF4-FFF2-40B4-BE49-F238E27FC236}">
                <a16:creationId xmlns:a16="http://schemas.microsoft.com/office/drawing/2014/main" id="{D78D3C84-FEA1-5ECD-96F0-31B4EDA57E89}"/>
              </a:ext>
            </a:extLst>
          </p:cNvPr>
          <p:cNvPicPr>
            <a:picLocks noChangeAspect="1"/>
          </p:cNvPicPr>
          <p:nvPr/>
        </p:nvPicPr>
        <p:blipFill rotWithShape="1">
          <a:blip r:embed="rId5"/>
          <a:srcRect l="16765" t="16340" r="18456" b="43529"/>
          <a:stretch/>
        </p:blipFill>
        <p:spPr>
          <a:xfrm>
            <a:off x="409999" y="1514073"/>
            <a:ext cx="7897907" cy="3097864"/>
          </a:xfrm>
          <a:prstGeom prst="rect">
            <a:avLst/>
          </a:prstGeom>
        </p:spPr>
      </p:pic>
      <p:pic>
        <p:nvPicPr>
          <p:cNvPr id="11" name="Immagine 10">
            <a:extLst>
              <a:ext uri="{FF2B5EF4-FFF2-40B4-BE49-F238E27FC236}">
                <a16:creationId xmlns:a16="http://schemas.microsoft.com/office/drawing/2014/main" id="{B5867063-92F1-FFDF-1D3C-590455AF6B97}"/>
              </a:ext>
            </a:extLst>
          </p:cNvPr>
          <p:cNvPicPr>
            <a:picLocks noChangeAspect="1"/>
          </p:cNvPicPr>
          <p:nvPr/>
        </p:nvPicPr>
        <p:blipFill rotWithShape="1">
          <a:blip r:embed="rId6"/>
          <a:srcRect l="17353" t="17386" r="21470" b="20000"/>
          <a:stretch/>
        </p:blipFill>
        <p:spPr>
          <a:xfrm>
            <a:off x="4181141" y="1813647"/>
            <a:ext cx="7458635" cy="4294094"/>
          </a:xfrm>
          <a:prstGeom prst="rect">
            <a:avLst/>
          </a:prstGeom>
        </p:spPr>
      </p:pic>
      <p:sp>
        <p:nvSpPr>
          <p:cNvPr id="12" name="Ovale 11">
            <a:extLst>
              <a:ext uri="{FF2B5EF4-FFF2-40B4-BE49-F238E27FC236}">
                <a16:creationId xmlns:a16="http://schemas.microsoft.com/office/drawing/2014/main" id="{896131A1-D2F1-0B08-6FB2-11987CD8BFBB}"/>
              </a:ext>
            </a:extLst>
          </p:cNvPr>
          <p:cNvSpPr/>
          <p:nvPr/>
        </p:nvSpPr>
        <p:spPr>
          <a:xfrm>
            <a:off x="4067728" y="4694007"/>
            <a:ext cx="1613647" cy="96954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6" name="Picture 7" descr="Università di Salerno, Facoltà di Medicina e Chirurgia A.O.U. San Giovanni  di Dio e Ruggi d'Aragona UOC Gastroenterologia">
            <a:extLst>
              <a:ext uri="{FF2B5EF4-FFF2-40B4-BE49-F238E27FC236}">
                <a16:creationId xmlns:a16="http://schemas.microsoft.com/office/drawing/2014/main" id="{19840CCA-CA5F-42DC-07E1-9B6ACB8891C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90486" y="1"/>
            <a:ext cx="1608441" cy="1082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e 6">
            <a:extLst>
              <a:ext uri="{FF2B5EF4-FFF2-40B4-BE49-F238E27FC236}">
                <a16:creationId xmlns:a16="http://schemas.microsoft.com/office/drawing/2014/main" id="{161CD8D8-D01F-8B04-7A20-DFD2B467E540}"/>
              </a:ext>
            </a:extLst>
          </p:cNvPr>
          <p:cNvSpPr/>
          <p:nvPr/>
        </p:nvSpPr>
        <p:spPr>
          <a:xfrm>
            <a:off x="6674593" y="5467450"/>
            <a:ext cx="439271" cy="23807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t>5</a:t>
            </a:r>
          </a:p>
        </p:txBody>
      </p:sp>
    </p:spTree>
    <p:extLst>
      <p:ext uri="{BB962C8B-B14F-4D97-AF65-F5344CB8AC3E}">
        <p14:creationId xmlns:p14="http://schemas.microsoft.com/office/powerpoint/2010/main" val="1065245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par>
                                <p:cTn id="8" presetID="21" presetClass="entr" presetSubtype="1" fill="hold" nodeType="withEffect">
                                  <p:stCondLst>
                                    <p:cond delay="0"/>
                                  </p:stCondLst>
                                  <p:childTnLst>
                                    <p:set>
                                      <p:cBhvr>
                                        <p:cTn id="9" dur="1" fill="hold">
                                          <p:stCondLst>
                                            <p:cond delay="0"/>
                                          </p:stCondLst>
                                        </p:cTn>
                                        <p:tgtEl>
                                          <p:spTgt spid="4100"/>
                                        </p:tgtEl>
                                        <p:attrNameLst>
                                          <p:attrName>style.visibility</p:attrName>
                                        </p:attrNameLst>
                                      </p:cBhvr>
                                      <p:to>
                                        <p:strVal val="visible"/>
                                      </p:to>
                                    </p:set>
                                    <p:animEffect transition="in" filter="wheel(1)">
                                      <p:cBhvr>
                                        <p:cTn id="10" dur="1000"/>
                                        <p:tgtEl>
                                          <p:spTgt spid="4100"/>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xit" presetSubtype="4" fill="hold" grpId="0" nodeType="clickEffect">
                                  <p:stCondLst>
                                    <p:cond delay="0"/>
                                  </p:stCondLst>
                                  <p:childTnLst>
                                    <p:anim calcmode="lin" valueType="num">
                                      <p:cBhvr additive="base">
                                        <p:cTn id="14" dur="500"/>
                                        <p:tgtEl>
                                          <p:spTgt spid="5"/>
                                        </p:tgtEl>
                                        <p:attrNameLst>
                                          <p:attrName>ppt_x</p:attrName>
                                        </p:attrNameLst>
                                      </p:cBhvr>
                                      <p:tavLst>
                                        <p:tav tm="0">
                                          <p:val>
                                            <p:strVal val="ppt_x"/>
                                          </p:val>
                                        </p:tav>
                                        <p:tav tm="100000">
                                          <p:val>
                                            <p:strVal val="ppt_x"/>
                                          </p:val>
                                        </p:tav>
                                      </p:tavLst>
                                    </p:anim>
                                    <p:anim calcmode="lin" valueType="num">
                                      <p:cBhvr additive="base">
                                        <p:cTn id="15" dur="500"/>
                                        <p:tgtEl>
                                          <p:spTgt spid="5"/>
                                        </p:tgtEl>
                                        <p:attrNameLst>
                                          <p:attrName>ppt_y</p:attrName>
                                        </p:attrNameLst>
                                      </p:cBhvr>
                                      <p:tavLst>
                                        <p:tav tm="0">
                                          <p:val>
                                            <p:strVal val="ppt_y"/>
                                          </p:val>
                                        </p:tav>
                                        <p:tav tm="100000">
                                          <p:val>
                                            <p:strVal val="1+ppt_h/2"/>
                                          </p:val>
                                        </p:tav>
                                      </p:tavLst>
                                    </p:anim>
                                    <p:set>
                                      <p:cBhvr>
                                        <p:cTn id="16" dur="1" fill="hold">
                                          <p:stCondLst>
                                            <p:cond delay="499"/>
                                          </p:stCondLst>
                                        </p:cTn>
                                        <p:tgtEl>
                                          <p:spTgt spid="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2"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2745049" y="348374"/>
            <a:ext cx="3801041" cy="584775"/>
          </a:xfrm>
          <a:prstGeom prst="rect">
            <a:avLst/>
          </a:prstGeom>
        </p:spPr>
        <p:txBody>
          <a:bodyPr wrap="none">
            <a:spAutoFit/>
          </a:bodyPr>
          <a:lstStyle/>
          <a:p>
            <a:r>
              <a:rPr lang="it-IT" sz="3200" b="1" dirty="0">
                <a:latin typeface="Arial" panose="020B0604020202020204" pitchFamily="34" charset="0"/>
                <a:cs typeface="Arial" panose="020B0604020202020204" pitchFamily="34" charset="0"/>
              </a:rPr>
              <a:t>SIBO TREATMENT</a:t>
            </a:r>
          </a:p>
        </p:txBody>
      </p:sp>
      <p:sp>
        <p:nvSpPr>
          <p:cNvPr id="5" name="CasellaDiTesto 4">
            <a:extLst>
              <a:ext uri="{FF2B5EF4-FFF2-40B4-BE49-F238E27FC236}">
                <a16:creationId xmlns:a16="http://schemas.microsoft.com/office/drawing/2014/main" id="{2C88A43A-0BC3-8402-A9FD-F80A612E481A}"/>
              </a:ext>
            </a:extLst>
          </p:cNvPr>
          <p:cNvSpPr txBox="1"/>
          <p:nvPr/>
        </p:nvSpPr>
        <p:spPr>
          <a:xfrm>
            <a:off x="398476" y="2302583"/>
            <a:ext cx="8048135" cy="923330"/>
          </a:xfrm>
          <a:prstGeom prst="rect">
            <a:avLst/>
          </a:prstGeom>
          <a:noFill/>
        </p:spPr>
        <p:txBody>
          <a:bodyPr wrap="square">
            <a:spAutoFit/>
          </a:bodyPr>
          <a:lstStyle/>
          <a:p>
            <a:pPr marL="285750" indent="-285750">
              <a:buFont typeface="Wingdings" panose="05000000000000000000" pitchFamily="2" charset="2"/>
              <a:buChar char="ü"/>
            </a:pPr>
            <a:r>
              <a:rPr lang="en-US" dirty="0"/>
              <a:t>A diet low FODMAP diet deprives bacteria of their source of energy necessary for proliferation and reduces bacterial fermentation, as evidenced by low levels of hydrogen in breath tests.</a:t>
            </a:r>
            <a:endParaRPr lang="it-IT" dirty="0"/>
          </a:p>
        </p:txBody>
      </p:sp>
      <p:sp>
        <p:nvSpPr>
          <p:cNvPr id="10" name="CasellaDiTesto 9">
            <a:extLst>
              <a:ext uri="{FF2B5EF4-FFF2-40B4-BE49-F238E27FC236}">
                <a16:creationId xmlns:a16="http://schemas.microsoft.com/office/drawing/2014/main" id="{3D64E545-B039-6842-8B9D-C0B832063F74}"/>
              </a:ext>
            </a:extLst>
          </p:cNvPr>
          <p:cNvSpPr txBox="1"/>
          <p:nvPr/>
        </p:nvSpPr>
        <p:spPr>
          <a:xfrm>
            <a:off x="398476" y="3288014"/>
            <a:ext cx="7554286" cy="2308324"/>
          </a:xfrm>
          <a:prstGeom prst="rect">
            <a:avLst/>
          </a:prstGeom>
          <a:noFill/>
        </p:spPr>
        <p:txBody>
          <a:bodyPr wrap="square">
            <a:spAutoFit/>
          </a:bodyPr>
          <a:lstStyle/>
          <a:p>
            <a:pPr marL="285750" indent="-285750">
              <a:buFont typeface="Wingdings" panose="05000000000000000000" pitchFamily="2" charset="2"/>
              <a:buChar char="ü"/>
            </a:pPr>
            <a:r>
              <a:rPr lang="en-US" dirty="0"/>
              <a:t>The period of complete elimination of FODMAP from the diet of SIBO patients should not exceed six weeks.</a:t>
            </a:r>
          </a:p>
          <a:p>
            <a:pPr marL="285750" indent="-285750">
              <a:buFont typeface="Wingdings" panose="05000000000000000000" pitchFamily="2" charset="2"/>
              <a:buChar char="ü"/>
            </a:pPr>
            <a:endParaRPr lang="en-US" dirty="0"/>
          </a:p>
          <a:p>
            <a:pPr marL="285750" indent="-285750">
              <a:buFont typeface="Wingdings" panose="05000000000000000000" pitchFamily="2" charset="2"/>
              <a:buChar char="ü"/>
            </a:pPr>
            <a:r>
              <a:rPr lang="en-US" dirty="0"/>
              <a:t>There is no evidence supporting the use of a gluten-free diet in the treatment of  SIBO. </a:t>
            </a:r>
          </a:p>
          <a:p>
            <a:pPr marL="285750" indent="-285750">
              <a:buFont typeface="Wingdings" panose="05000000000000000000" pitchFamily="2" charset="2"/>
              <a:buChar char="ü"/>
            </a:pPr>
            <a:endParaRPr lang="en-US" dirty="0"/>
          </a:p>
          <a:p>
            <a:pPr marL="285750" indent="-285750">
              <a:buFont typeface="Wingdings" panose="05000000000000000000" pitchFamily="2" charset="2"/>
              <a:buChar char="ü"/>
            </a:pPr>
            <a:r>
              <a:rPr lang="en-US" dirty="0"/>
              <a:t>The use of elemental diets, which contain pre-digested nutrients, is not recommended in SIBO despite some promising study reports. </a:t>
            </a:r>
            <a:endParaRPr lang="it-IT" dirty="0"/>
          </a:p>
        </p:txBody>
      </p:sp>
      <p:pic>
        <p:nvPicPr>
          <p:cNvPr id="1026" name="Picture 2" descr="SIBO Diet: Foods To Eat And Foods To Avoid + Recipes"/>
          <p:cNvPicPr>
            <a:picLocks noChangeAspect="1" noChangeArrowheads="1"/>
          </p:cNvPicPr>
          <p:nvPr/>
        </p:nvPicPr>
        <p:blipFill rotWithShape="1">
          <a:blip r:embed="rId2">
            <a:extLst>
              <a:ext uri="{28A0092B-C50C-407E-A947-70E740481C1C}">
                <a14:useLocalDpi xmlns:a14="http://schemas.microsoft.com/office/drawing/2010/main" val="0"/>
              </a:ext>
            </a:extLst>
          </a:blip>
          <a:srcRect b="4458"/>
          <a:stretch/>
        </p:blipFill>
        <p:spPr bwMode="auto">
          <a:xfrm>
            <a:off x="8640662" y="490991"/>
            <a:ext cx="3068006" cy="6042484"/>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p:cNvSpPr/>
          <p:nvPr/>
        </p:nvSpPr>
        <p:spPr>
          <a:xfrm>
            <a:off x="522913" y="1601750"/>
            <a:ext cx="7698297" cy="646331"/>
          </a:xfrm>
          <a:prstGeom prst="rect">
            <a:avLst/>
          </a:prstGeom>
        </p:spPr>
        <p:txBody>
          <a:bodyPr wrap="square">
            <a:spAutoFit/>
          </a:bodyPr>
          <a:lstStyle/>
          <a:p>
            <a:pPr marL="285750" indent="-285750">
              <a:buFont typeface="Arial" panose="020B0604020202020204" pitchFamily="34" charset="0"/>
              <a:buChar char="•"/>
            </a:pPr>
            <a:r>
              <a:rPr lang="it-IT" b="1" dirty="0" err="1"/>
              <a:t>Published</a:t>
            </a:r>
            <a:r>
              <a:rPr lang="it-IT" b="1" dirty="0"/>
              <a:t> data </a:t>
            </a:r>
            <a:r>
              <a:rPr lang="it-IT" b="1" dirty="0" err="1"/>
              <a:t>regarding</a:t>
            </a:r>
            <a:r>
              <a:rPr lang="it-IT" b="1" dirty="0"/>
              <a:t> </a:t>
            </a:r>
            <a:r>
              <a:rPr lang="it-IT" b="1" dirty="0" err="1"/>
              <a:t>dietary</a:t>
            </a:r>
            <a:r>
              <a:rPr lang="it-IT" b="1" dirty="0"/>
              <a:t> </a:t>
            </a:r>
            <a:r>
              <a:rPr lang="en-US" b="1" dirty="0"/>
              <a:t>therapy for SIBO are scarce and largely extrapolated from studies in </a:t>
            </a:r>
            <a:r>
              <a:rPr lang="it-IT" b="1" dirty="0" err="1"/>
              <a:t>patients</a:t>
            </a:r>
            <a:r>
              <a:rPr lang="it-IT" b="1" dirty="0"/>
              <a:t> with IBS</a:t>
            </a:r>
          </a:p>
        </p:txBody>
      </p:sp>
      <p:sp>
        <p:nvSpPr>
          <p:cNvPr id="4" name="CasellaDiTesto 3"/>
          <p:cNvSpPr txBox="1"/>
          <p:nvPr/>
        </p:nvSpPr>
        <p:spPr>
          <a:xfrm>
            <a:off x="4246226" y="1016349"/>
            <a:ext cx="769763" cy="400110"/>
          </a:xfrm>
          <a:prstGeom prst="rect">
            <a:avLst/>
          </a:prstGeom>
          <a:noFill/>
        </p:spPr>
        <p:txBody>
          <a:bodyPr wrap="none" rtlCol="0">
            <a:spAutoFit/>
          </a:bodyPr>
          <a:lstStyle/>
          <a:p>
            <a:r>
              <a:rPr lang="it-IT" sz="2000" b="1" i="1" dirty="0">
                <a:latin typeface="Arial" panose="020B0604020202020204" pitchFamily="34" charset="0"/>
                <a:cs typeface="Arial" panose="020B0604020202020204" pitchFamily="34" charset="0"/>
              </a:rPr>
              <a:t>DIET</a:t>
            </a:r>
          </a:p>
        </p:txBody>
      </p:sp>
      <p:sp>
        <p:nvSpPr>
          <p:cNvPr id="6" name="Rettangolo 5"/>
          <p:cNvSpPr/>
          <p:nvPr/>
        </p:nvSpPr>
        <p:spPr>
          <a:xfrm>
            <a:off x="630590" y="5955476"/>
            <a:ext cx="3841501" cy="584775"/>
          </a:xfrm>
          <a:prstGeom prst="rect">
            <a:avLst/>
          </a:prstGeom>
          <a:solidFill>
            <a:srgbClr val="FFCCCC"/>
          </a:solidFill>
        </p:spPr>
        <p:txBody>
          <a:bodyPr wrap="none">
            <a:spAutoFit/>
          </a:bodyPr>
          <a:lstStyle/>
          <a:p>
            <a:r>
              <a:rPr lang="it-IT" sz="1600" i="1" dirty="0" err="1">
                <a:latin typeface="Arial" panose="020B0604020202020204" pitchFamily="34" charset="0"/>
                <a:cs typeface="Arial" panose="020B0604020202020204" pitchFamily="34" charset="0"/>
              </a:rPr>
              <a:t>Dionne</a:t>
            </a:r>
            <a:r>
              <a:rPr lang="it-IT" sz="1600" i="1" dirty="0">
                <a:latin typeface="Arial" panose="020B0604020202020204" pitchFamily="34" charset="0"/>
                <a:cs typeface="Arial" panose="020B0604020202020204" pitchFamily="34" charset="0"/>
              </a:rPr>
              <a:t> et al. </a:t>
            </a:r>
            <a:r>
              <a:rPr lang="it-IT" sz="1600" i="1" dirty="0" err="1">
                <a:latin typeface="Arial" panose="020B0604020202020204" pitchFamily="34" charset="0"/>
                <a:cs typeface="Arial" panose="020B0604020202020204" pitchFamily="34" charset="0"/>
              </a:rPr>
              <a:t>Am</a:t>
            </a:r>
            <a:r>
              <a:rPr lang="it-IT" sz="1600" i="1" dirty="0">
                <a:latin typeface="Arial" panose="020B0604020202020204" pitchFamily="34" charset="0"/>
                <a:cs typeface="Arial" panose="020B0604020202020204" pitchFamily="34" charset="0"/>
              </a:rPr>
              <a:t>. J. </a:t>
            </a:r>
            <a:r>
              <a:rPr lang="it-IT" sz="1600" i="1" dirty="0" err="1">
                <a:latin typeface="Arial" panose="020B0604020202020204" pitchFamily="34" charset="0"/>
                <a:cs typeface="Arial" panose="020B0604020202020204" pitchFamily="34" charset="0"/>
              </a:rPr>
              <a:t>Gastroenterol</a:t>
            </a:r>
            <a:r>
              <a:rPr lang="it-IT" sz="1600" i="1" dirty="0">
                <a:latin typeface="Arial" panose="020B0604020202020204" pitchFamily="34" charset="0"/>
                <a:cs typeface="Arial" panose="020B0604020202020204" pitchFamily="34" charset="0"/>
              </a:rPr>
              <a:t>. 2018</a:t>
            </a:r>
          </a:p>
          <a:p>
            <a:r>
              <a:rPr lang="it-IT" sz="1600" i="1" dirty="0" err="1">
                <a:latin typeface="Arial" panose="020B0604020202020204" pitchFamily="34" charset="0"/>
                <a:cs typeface="Arial" panose="020B0604020202020204" pitchFamily="34" charset="0"/>
              </a:rPr>
              <a:t>McIntosh</a:t>
            </a:r>
            <a:r>
              <a:rPr lang="it-IT" sz="1600" i="1" dirty="0">
                <a:latin typeface="Arial" panose="020B0604020202020204" pitchFamily="34" charset="0"/>
                <a:cs typeface="Arial" panose="020B0604020202020204" pitchFamily="34" charset="0"/>
              </a:rPr>
              <a:t> et al. </a:t>
            </a:r>
            <a:r>
              <a:rPr lang="it-IT" sz="1600" i="1" dirty="0" err="1">
                <a:latin typeface="Arial" panose="020B0604020202020204" pitchFamily="34" charset="0"/>
                <a:cs typeface="Arial" panose="020B0604020202020204" pitchFamily="34" charset="0"/>
              </a:rPr>
              <a:t>Gut</a:t>
            </a:r>
            <a:r>
              <a:rPr lang="it-IT" sz="1600" i="1" dirty="0">
                <a:latin typeface="Arial" panose="020B0604020202020204" pitchFamily="34" charset="0"/>
                <a:cs typeface="Arial" panose="020B0604020202020204" pitchFamily="34" charset="0"/>
              </a:rPr>
              <a:t> 2017</a:t>
            </a:r>
          </a:p>
        </p:txBody>
      </p:sp>
    </p:spTree>
    <p:extLst>
      <p:ext uri="{BB962C8B-B14F-4D97-AF65-F5344CB8AC3E}">
        <p14:creationId xmlns:p14="http://schemas.microsoft.com/office/powerpoint/2010/main" val="3298357486"/>
      </p:ext>
    </p:extLst>
  </p:cSld>
  <p:clrMapOvr>
    <a:masterClrMapping/>
  </p:clrMapOvr>
</p:sld>
</file>

<file path=ppt/theme/theme1.xml><?xml version="1.0" encoding="utf-8"?>
<a:theme xmlns:a="http://schemas.openxmlformats.org/drawingml/2006/main" name="RetrospectVTI">
  <a:themeElements>
    <a:clrScheme name="Blu caldo">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Office_42167526_TF33476885.potx" id="{67A3B757-088A-4997-AD47-EBBB609AAF73}" vid="{61F4B085-7BC3-43AB-AFF0-C8B68BB76BF9}"/>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a6e671f1cd7e4d96ff9652be322dd5e">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4e2496f70b101db0b8013f30a071bbf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E0A2CB4-6869-426F-8BC4-A32C90CBE263}">
  <ds:schemaRefs>
    <ds:schemaRef ds:uri="http://schemas.microsoft.com/sharepoint/v3/contenttype/forms"/>
  </ds:schemaRefs>
</ds:datastoreItem>
</file>

<file path=customXml/itemProps2.xml><?xml version="1.0" encoding="utf-8"?>
<ds:datastoreItem xmlns:ds="http://schemas.openxmlformats.org/officeDocument/2006/customXml" ds:itemID="{A4E879E6-8FFE-4154-8F2A-F7518B89B376}">
  <ds:schemaRefs>
    <ds:schemaRef ds:uri="http://schemas.microsoft.com/office/2006/documentManagement/types"/>
    <ds:schemaRef ds:uri="http://purl.org/dc/elements/1.1/"/>
    <ds:schemaRef ds:uri="http://schemas.microsoft.com/office/2006/metadata/properties"/>
    <ds:schemaRef ds:uri="http://schemas.microsoft.com/office/infopath/2007/PartnerControls"/>
    <ds:schemaRef ds:uri="http://purl.org/dc/terms/"/>
    <ds:schemaRef ds:uri="16c05727-aa75-4e4a-9b5f-8a80a1165891"/>
    <ds:schemaRef ds:uri="http://schemas.openxmlformats.org/package/2006/metadata/core-properties"/>
    <ds:schemaRef ds:uri="71af3243-3dd4-4a8d-8c0d-dd76da1f02a5"/>
    <ds:schemaRef ds:uri="http://www.w3.org/XML/1998/namespace"/>
    <ds:schemaRef ds:uri="http://purl.org/dc/dcmitype/"/>
  </ds:schemaRefs>
</ds:datastoreItem>
</file>

<file path=customXml/itemProps3.xml><?xml version="1.0" encoding="utf-8"?>
<ds:datastoreItem xmlns:ds="http://schemas.openxmlformats.org/officeDocument/2006/customXml" ds:itemID="{A941CA7C-A0BF-44EF-B2E5-7539C3B9B0B6}">
  <ds:schemaRefs>
    <ds:schemaRef ds:uri="http://schemas.microsoft.com/office/2006/metadata/contentType"/>
    <ds:schemaRef ds:uri="http://schemas.microsoft.com/office/2006/metadata/properties/metaAttributes"/>
    <ds:schemaRef ds:uri="http://www.w3.org/2000/xmlns/"/>
    <ds:schemaRef ds:uri="http://www.w3.org/2001/XMLSchema"/>
    <ds:schemaRef ds:uri="71af3243-3dd4-4a8d-8c0d-dd76da1f02a5"/>
    <ds:schemaRef ds:uri="16c05727-aa75-4e4a-9b5f-8a80a1165891"/>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Presentazione classica per assemblea generale aziendale</Template>
  <TotalTime>1663</TotalTime>
  <Words>1128</Words>
  <Application>Microsoft Office PowerPoint</Application>
  <PresentationFormat>Widescreen</PresentationFormat>
  <Paragraphs>121</Paragraphs>
  <Slides>16</Slides>
  <Notes>1</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16</vt:i4>
      </vt:variant>
    </vt:vector>
  </HeadingPairs>
  <TitlesOfParts>
    <vt:vector size="21" baseType="lpstr">
      <vt:lpstr>Arial</vt:lpstr>
      <vt:lpstr>Calibri</vt:lpstr>
      <vt:lpstr>Courier New</vt:lpstr>
      <vt:lpstr>Wingdings</vt:lpstr>
      <vt:lpstr>RetrospectVTI</vt:lpstr>
      <vt:lpstr>OVERGROWTH BATTERICO:  DIAGNOSI E TRATTAMENTO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Roma 29-30 aprile Primo Corso ACCADEMIA SICOB Direttori: M. De Luca - M.A. Zappa</dc:title>
  <dc:creator>Eliana Rispoli</dc:creator>
  <cp:lastModifiedBy>Antonella Santonicola</cp:lastModifiedBy>
  <cp:revision>52</cp:revision>
  <dcterms:created xsi:type="dcterms:W3CDTF">2022-02-27T17:36:31Z</dcterms:created>
  <dcterms:modified xsi:type="dcterms:W3CDTF">2024-05-10T16:29:39Z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